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28"/>
  </p:notesMasterIdLst>
  <p:sldIdLst>
    <p:sldId id="256" r:id="rId2"/>
    <p:sldId id="258" r:id="rId3"/>
    <p:sldId id="259" r:id="rId4"/>
    <p:sldId id="263" r:id="rId5"/>
    <p:sldId id="266" r:id="rId6"/>
    <p:sldId id="539" r:id="rId7"/>
    <p:sldId id="540" r:id="rId8"/>
    <p:sldId id="544" r:id="rId9"/>
    <p:sldId id="547" r:id="rId10"/>
    <p:sldId id="267" r:id="rId11"/>
    <p:sldId id="274" r:id="rId12"/>
    <p:sldId id="273" r:id="rId13"/>
    <p:sldId id="531" r:id="rId14"/>
    <p:sldId id="542" r:id="rId15"/>
    <p:sldId id="549" r:id="rId16"/>
    <p:sldId id="541" r:id="rId17"/>
    <p:sldId id="551" r:id="rId18"/>
    <p:sldId id="257" r:id="rId19"/>
    <p:sldId id="546" r:id="rId20"/>
    <p:sldId id="548" r:id="rId21"/>
    <p:sldId id="270" r:id="rId22"/>
    <p:sldId id="272" r:id="rId23"/>
    <p:sldId id="550" r:id="rId24"/>
    <p:sldId id="552" r:id="rId25"/>
    <p:sldId id="533" r:id="rId26"/>
    <p:sldId id="355" r:id="rId2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074" autoAdjust="0"/>
    <p:restoredTop sz="94660"/>
  </p:normalViewPr>
  <p:slideViewPr>
    <p:cSldViewPr snapToGrid="0">
      <p:cViewPr varScale="1">
        <p:scale>
          <a:sx n="69" d="100"/>
          <a:sy n="69" d="100"/>
        </p:scale>
        <p:origin x="3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B3EBCD-CBDB-4436-B4CA-839CD66550EF}" type="datetimeFigureOut">
              <a:rPr lang="pt-BR" smtClean="0"/>
              <a:t>27/01/2022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89561C-DC6B-4437-A8E8-7E12AA53075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3865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70C4625-B02A-40E7-82DF-B3BC27C47EDC}" type="slidenum">
              <a:rPr lang="pt-BR" altLang="pt-BR" smtClean="0"/>
              <a:pPr>
                <a:spcBef>
                  <a:spcPct val="0"/>
                </a:spcBef>
              </a:pPr>
              <a:t>26</a:t>
            </a:fld>
            <a:endParaRPr lang="pt-BR" altLang="pt-BR"/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B46C83-2C66-4B22-B797-97BDF6D43D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2BB6A4C-2DAB-4815-AFAF-35FC93F0EC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AD006DB-4431-4F58-912B-12369F491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CCB2-933C-483D-AC82-1EA53EA47F09}" type="datetimeFigureOut">
              <a:rPr lang="pt-BR" smtClean="0"/>
              <a:t>27/01/2022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9F07121-948B-4848-B472-0E27D1B9A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78EF122-294C-49FC-AE00-5CAC413E0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83547-2F32-471F-85BF-5B288D0B59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795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8C13B7-1862-4BC7-8560-2FE50E4F3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073E13A-828A-4206-838A-CAE863C8A3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688CFCE-B030-4E84-8DB4-EE4EE0DEA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CCB2-933C-483D-AC82-1EA53EA47F09}" type="datetimeFigureOut">
              <a:rPr lang="pt-BR" smtClean="0"/>
              <a:t>27/01/2022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EAD9CCE-8F0A-4C07-9E4C-6F2A76502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889C121-19E3-437B-8368-756AC5295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83547-2F32-471F-85BF-5B288D0B59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8460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2730266-DE8F-45B7-81DA-6109DA303D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D494C4D-9B85-4B75-B58F-8FAD2C47F9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E3452E2-2FFE-45C2-8608-7C1EEB05E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CCB2-933C-483D-AC82-1EA53EA47F09}" type="datetimeFigureOut">
              <a:rPr lang="pt-BR" smtClean="0"/>
              <a:t>27/01/2022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1CD1FFC-4CBB-4E71-9B96-724C1D2F4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B1BC1E7-3C2D-497F-8F34-E4B7C8C39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83547-2F32-471F-85BF-5B288D0B59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7793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4F875B-AA4F-4765-8996-3E5DE42E0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3F26449-2A82-4860-8C34-D009987DAC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813E44F-5431-4E1E-A68A-0427BBD72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CCB2-933C-483D-AC82-1EA53EA47F09}" type="datetimeFigureOut">
              <a:rPr lang="pt-BR" smtClean="0"/>
              <a:t>27/01/2022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7625DEE-4F23-445A-9FC0-29353E9C7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0FEF974-E9D1-4324-AC65-C9EB1AF93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83547-2F32-471F-85BF-5B288D0B59C3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1.jpeg">
            <a:extLst>
              <a:ext uri="{FF2B5EF4-FFF2-40B4-BE49-F238E27FC236}">
                <a16:creationId xmlns:a16="http://schemas.microsoft.com/office/drawing/2014/main" id="{AD38CBF9-A782-43D6-9AFC-143A548E7CCF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574368" y="310334"/>
            <a:ext cx="1779432" cy="597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154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832B58-5C1D-49A8-8248-F077F67CF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08AA6E5-6412-4FE5-96C7-F2B965CEDC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6A2B32C-680A-4A81-98DC-FE88627AC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CCB2-933C-483D-AC82-1EA53EA47F09}" type="datetimeFigureOut">
              <a:rPr lang="pt-BR" smtClean="0"/>
              <a:t>27/01/2022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C184CE4-DB7D-4417-A351-E331979A9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AEE9BB1-412A-4CD4-B749-4DC8D542F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83547-2F32-471F-85BF-5B288D0B59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4567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305251-5EA3-4EC2-A1E8-C56E0021E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688055C-FC26-4345-94BF-DEA317668A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EAAFA77-16F7-4FBC-ABD5-C29FC205D0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FACF28F-3F43-4C6B-B657-5271CA51B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CCB2-933C-483D-AC82-1EA53EA47F09}" type="datetimeFigureOut">
              <a:rPr lang="pt-BR" smtClean="0"/>
              <a:t>27/01/2022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234E107-1C52-45B3-A60A-FF83C5AD9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7FE0D64-EE6F-4B59-819B-4BFE60AFA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83547-2F32-471F-85BF-5B288D0B59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545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4434A8-496F-4671-9D39-D821C4C59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C3BAEB5-FF0A-45CD-AE52-128C43208D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ED7C30A-5206-4888-AE4A-1F1CC6FF4D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07FFBE58-2E72-4AA8-BFC9-7E549F3961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3A2E683C-95F5-47FB-B44F-9C46FCC540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252308B-6451-4B7F-8834-490B5DC05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CCB2-933C-483D-AC82-1EA53EA47F09}" type="datetimeFigureOut">
              <a:rPr lang="pt-BR" smtClean="0"/>
              <a:t>27/01/2022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AB07DE0-58F6-4830-8DB8-7CF06B030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9CCA0ED-65A0-4371-BD68-F51605616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83547-2F32-471F-85BF-5B288D0B59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8892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F70AE3-0E7A-417D-8772-685878296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5CC765B-38D1-4A05-85C5-4A856EDF8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CCB2-933C-483D-AC82-1EA53EA47F09}" type="datetimeFigureOut">
              <a:rPr lang="pt-BR" smtClean="0"/>
              <a:t>27/01/2022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4B57427-1B15-4A7F-A365-5E6268709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EE2F24E-5FB6-47ED-B4A8-336C1C8D1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83547-2F32-471F-85BF-5B288D0B59C3}" type="slidenum">
              <a:rPr lang="pt-BR" smtClean="0"/>
              <a:t>‹nº›</a:t>
            </a:fld>
            <a:endParaRPr lang="pt-BR"/>
          </a:p>
        </p:txBody>
      </p:sp>
      <p:pic>
        <p:nvPicPr>
          <p:cNvPr id="6" name="image1.jpeg">
            <a:extLst>
              <a:ext uri="{FF2B5EF4-FFF2-40B4-BE49-F238E27FC236}">
                <a16:creationId xmlns:a16="http://schemas.microsoft.com/office/drawing/2014/main" id="{FEEC2EE1-432E-486E-A371-45A4D2CDB238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562011" y="365125"/>
            <a:ext cx="1791789" cy="601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375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0BFF6312-D13D-4892-B69A-77406B327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CCB2-933C-483D-AC82-1EA53EA47F09}" type="datetimeFigureOut">
              <a:rPr lang="pt-BR" smtClean="0"/>
              <a:t>27/01/2022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DE537C3-FA38-41FF-9414-C3A38C18E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2888B7D-3C28-409F-9E12-4FE196BDA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83547-2F32-471F-85BF-5B288D0B59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1746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0E3AA5-DCAE-4487-ADB3-9790F1761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7025F9B-24BC-4965-AD64-5003F1430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E482ADB-0A72-48CC-911B-E49740267C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7BCAA08-111B-4D1A-85D5-8029C2344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CCB2-933C-483D-AC82-1EA53EA47F09}" type="datetimeFigureOut">
              <a:rPr lang="pt-BR" smtClean="0"/>
              <a:t>27/01/2022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6B7DF84-7CDB-472B-99A4-AEF928259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6E9C973-116E-49FE-AB62-58E9D8AF1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83547-2F32-471F-85BF-5B288D0B59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1950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0FE46E-DEBE-403A-ACF5-ECD59F7473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7D3CBCF-AC57-4481-ADA4-816E1DED6C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332EC7F-3C99-4A7A-901E-9F689A66C1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48D8B81-D492-4A04-B1DA-4D4D46E1A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1CCB2-933C-483D-AC82-1EA53EA47F09}" type="datetimeFigureOut">
              <a:rPr lang="pt-BR" smtClean="0"/>
              <a:t>27/01/2022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C68F331-5F6B-4E58-BE1C-B8E9003FC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FE97790-8ACF-4148-B82F-2CCA5975D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83547-2F32-471F-85BF-5B288D0B59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7582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5CA2866-E302-4CA3-8A7A-88C80F3EC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6579011-2339-4CC3-92D8-3902688BEE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B41CE84-D774-4AB3-9058-B3D2105E3C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21CCB2-933C-483D-AC82-1EA53EA47F09}" type="datetimeFigureOut">
              <a:rPr lang="pt-BR" smtClean="0"/>
              <a:t>27/01/2022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13ED747-BDCA-49EF-A634-02EBC71D40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20957B1-6611-463A-A849-578A96EA9F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B83547-2F32-471F-85BF-5B288D0B59C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0175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lanalto.gov.br/ccivil_03/_ato2015-2018/2016/lei/L13325.htm" TargetMode="External"/><Relationship Id="rId13" Type="http://schemas.openxmlformats.org/officeDocument/2006/relationships/hyperlink" Target="http://www.planalto.gov.br/ccivil_03/_ato2015-2018/2016/lei/L13321.htm" TargetMode="External"/><Relationship Id="rId3" Type="http://schemas.openxmlformats.org/officeDocument/2006/relationships/hyperlink" Target="http://www.planalto.gov.br/ccivil_03/_ato2015-2018/2016/Msg/VEP-438.htm" TargetMode="External"/><Relationship Id="rId7" Type="http://schemas.openxmlformats.org/officeDocument/2006/relationships/hyperlink" Target="http://www.planalto.gov.br/ccivil_03/_ato2015-2018/2016/Msg/VEP-436.htm" TargetMode="External"/><Relationship Id="rId12" Type="http://schemas.openxmlformats.org/officeDocument/2006/relationships/hyperlink" Target="http://www.planalto.gov.br/ccivil_03/_ato2015-2018/2016/Msg/VEP-431.htm" TargetMode="External"/><Relationship Id="rId2" Type="http://schemas.openxmlformats.org/officeDocument/2006/relationships/hyperlink" Target="http://www.planalto.gov.br/ccivil_03/_ato2015-2018/2016/lei/L13328.htm" TargetMode="External"/><Relationship Id="rId16" Type="http://schemas.openxmlformats.org/officeDocument/2006/relationships/hyperlink" Target="http://www.planalto.gov.br/ccivil_03/_ato2015-2018/2016/lei/L13316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lanalto.gov.br/ccivil_03/_ato2015-2018/2016/lei/L13326.htm" TargetMode="External"/><Relationship Id="rId11" Type="http://schemas.openxmlformats.org/officeDocument/2006/relationships/hyperlink" Target="http://www.planalto.gov.br/ccivil_03/_ato2015-2018/2016/lei/L13323.htm" TargetMode="External"/><Relationship Id="rId5" Type="http://schemas.openxmlformats.org/officeDocument/2006/relationships/hyperlink" Target="http://www.planalto.gov.br/ccivil_03/_ato2015-2018/2016/Msg/VEP-437.htm" TargetMode="External"/><Relationship Id="rId15" Type="http://schemas.openxmlformats.org/officeDocument/2006/relationships/hyperlink" Target="http://www.planalto.gov.br/ccivil_03/_ato2015-2018/2016/lei/L13317.htm" TargetMode="External"/><Relationship Id="rId10" Type="http://schemas.openxmlformats.org/officeDocument/2006/relationships/hyperlink" Target="http://www.planalto.gov.br/ccivil_03/_ato2015-2018/2016/Msg/VEP-434.htm" TargetMode="External"/><Relationship Id="rId4" Type="http://schemas.openxmlformats.org/officeDocument/2006/relationships/hyperlink" Target="http://www.planalto.gov.br/ccivil_03/_ato2015-2018/2016/lei/L13327.htm" TargetMode="External"/><Relationship Id="rId9" Type="http://schemas.openxmlformats.org/officeDocument/2006/relationships/hyperlink" Target="http://www.planalto.gov.br/ccivil_03/_ato2015-2018/2016/lei/L13324.htm" TargetMode="External"/><Relationship Id="rId14" Type="http://schemas.openxmlformats.org/officeDocument/2006/relationships/hyperlink" Target="http://www.planalto.gov.br/ccivil_03/_ato2015-2018/2016/lei/L13320.htm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luizsan@senado.leg.b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D250E2-6217-43F4-B3A2-90A095E142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2342439"/>
            <a:ext cx="9144000" cy="1838100"/>
          </a:xfrm>
        </p:spPr>
        <p:txBody>
          <a:bodyPr>
            <a:noAutofit/>
          </a:bodyPr>
          <a:lstStyle/>
          <a:p>
            <a:r>
              <a:rPr lang="pt-BR" sz="4800" b="1" dirty="0">
                <a:latin typeface="+mn-lt"/>
              </a:rPr>
              <a:t>Reajuste da Remuneração </a:t>
            </a:r>
            <a:br>
              <a:rPr lang="pt-BR" sz="4800" b="1" dirty="0">
                <a:latin typeface="+mn-lt"/>
              </a:rPr>
            </a:br>
            <a:r>
              <a:rPr lang="pt-BR" sz="4800" b="1" dirty="0">
                <a:latin typeface="+mn-lt"/>
              </a:rPr>
              <a:t>dos Servidores em 2022: </a:t>
            </a:r>
            <a:br>
              <a:rPr lang="pt-BR" sz="4800" b="1" dirty="0">
                <a:latin typeface="+mn-lt"/>
              </a:rPr>
            </a:br>
            <a:r>
              <a:rPr lang="pt-BR" sz="4800" b="1" dirty="0">
                <a:latin typeface="+mn-lt"/>
              </a:rPr>
              <a:t>problemas e soluções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26FE9B6-6051-41E2-8F61-1D9FE390BE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96279" y="4180539"/>
            <a:ext cx="9144000" cy="2677461"/>
          </a:xfrm>
        </p:spPr>
        <p:txBody>
          <a:bodyPr>
            <a:normAutofit fontScale="55000" lnSpcReduction="20000"/>
          </a:bodyPr>
          <a:lstStyle/>
          <a:p>
            <a:endParaRPr lang="pt-BR" sz="4300" dirty="0"/>
          </a:p>
          <a:p>
            <a:r>
              <a:rPr lang="pt-BR" sz="4300" dirty="0"/>
              <a:t>27 de janeiro de 2022</a:t>
            </a:r>
          </a:p>
          <a:p>
            <a:endParaRPr lang="pt-BR" sz="4300" dirty="0"/>
          </a:p>
          <a:p>
            <a:pPr>
              <a:spcBef>
                <a:spcPts val="600"/>
              </a:spcBef>
            </a:pPr>
            <a:r>
              <a:rPr lang="pt-BR" sz="4300" dirty="0"/>
              <a:t>Luiz Alberto dos Santos</a:t>
            </a:r>
          </a:p>
          <a:p>
            <a:pPr>
              <a:spcBef>
                <a:spcPts val="600"/>
              </a:spcBef>
            </a:pPr>
            <a:r>
              <a:rPr lang="pt-BR" dirty="0"/>
              <a:t>Consultor Legislativo - Advogado – OAB RS 26485 e OAB DF 49777</a:t>
            </a:r>
          </a:p>
          <a:p>
            <a:pPr>
              <a:spcBef>
                <a:spcPts val="600"/>
              </a:spcBef>
            </a:pPr>
            <a:r>
              <a:rPr lang="pt-BR" dirty="0"/>
              <a:t>Sócio da Diálogo Institucional Assessoria e Análise de Políticas Públicas </a:t>
            </a:r>
          </a:p>
          <a:p>
            <a:pPr>
              <a:spcBef>
                <a:spcPts val="600"/>
              </a:spcBef>
            </a:pPr>
            <a:r>
              <a:rPr lang="pt-BR" dirty="0"/>
              <a:t>Especialista em Políticas Públicas e Gestão Governamental (ENAP)  </a:t>
            </a:r>
          </a:p>
          <a:p>
            <a:pPr>
              <a:spcBef>
                <a:spcPts val="600"/>
              </a:spcBef>
            </a:pPr>
            <a:r>
              <a:rPr lang="pt-BR" dirty="0"/>
              <a:t>Mestre em Administração e Doutor em Ciências Sociais/Estudos Comparados (UnB)</a:t>
            </a:r>
          </a:p>
          <a:p>
            <a:pPr>
              <a:spcBef>
                <a:spcPts val="600"/>
              </a:spcBef>
            </a:pPr>
            <a:r>
              <a:rPr lang="pt-BR" dirty="0"/>
              <a:t>Professor Colaborador da EBAPE/FGV</a:t>
            </a:r>
          </a:p>
        </p:txBody>
      </p:sp>
      <p:pic>
        <p:nvPicPr>
          <p:cNvPr id="4" name="image1.jpeg">
            <a:extLst>
              <a:ext uri="{FF2B5EF4-FFF2-40B4-BE49-F238E27FC236}">
                <a16:creationId xmlns:a16="http://schemas.microsoft.com/office/drawing/2014/main" id="{3C7858B7-2A04-4911-92EA-52CA1021423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79962" y="238443"/>
            <a:ext cx="2632075" cy="883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2886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1E6C06-8E0C-484D-97E2-A211E2B23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4225"/>
          </a:xfrm>
        </p:spPr>
        <p:txBody>
          <a:bodyPr/>
          <a:lstStyle/>
          <a:p>
            <a:r>
              <a:rPr lang="pt-BR" b="1" dirty="0">
                <a:latin typeface="+mn-lt"/>
              </a:rPr>
              <a:t>LDO 2022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FD589CA-B759-4E4B-AB70-14CC6E5893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48" y="1409350"/>
            <a:ext cx="11062252" cy="5209564"/>
          </a:xfrm>
        </p:spPr>
        <p:txBody>
          <a:bodyPr>
            <a:normAutofit lnSpcReduction="10000"/>
          </a:bodyPr>
          <a:lstStyle/>
          <a:p>
            <a:pPr marL="548640" marR="548640" indent="-8255" algn="just">
              <a:spcBef>
                <a:spcPts val="1000"/>
              </a:spcBef>
              <a:spcAft>
                <a:spcPts val="800"/>
              </a:spcAft>
            </a:pPr>
            <a:r>
              <a:rPr lang="pt-BR" sz="1600" i="1" dirty="0">
                <a:solidFill>
                  <a:srgbClr val="404040"/>
                </a:solidFill>
                <a:effectLst/>
                <a:latin typeface="Bierstadt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“Art. 109. Para atendimento ao disposto no inciso II do § 1º do art. 169 da Constituição, observados as disposições do inciso I do referido parágrafo, os limites estabelecidos na Lei Complementar nº 101, de 2000 - Lei de Responsabilidade Fiscal, e as condições estabelecidas no art. 106 desta Lei, </a:t>
            </a:r>
            <a:r>
              <a:rPr lang="pt-BR" sz="1800" b="1" i="1" dirty="0">
                <a:solidFill>
                  <a:srgbClr val="404040"/>
                </a:solidFill>
                <a:effectLst/>
                <a:latin typeface="Bierstadt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ficam autorizados:</a:t>
            </a:r>
          </a:p>
          <a:p>
            <a:pPr marL="540385" marR="548640" indent="0" algn="just">
              <a:spcBef>
                <a:spcPts val="1000"/>
              </a:spcBef>
              <a:spcAft>
                <a:spcPts val="800"/>
              </a:spcAft>
              <a:buNone/>
            </a:pPr>
            <a:r>
              <a:rPr lang="pt-BR" sz="1600" i="1" dirty="0">
                <a:solidFill>
                  <a:srgbClr val="404040"/>
                </a:solidFill>
                <a:effectLst/>
                <a:latin typeface="Bierstadt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...................................</a:t>
            </a:r>
          </a:p>
          <a:p>
            <a:pPr marL="540385" marR="548640" indent="0" algn="just">
              <a:spcBef>
                <a:spcPts val="1000"/>
              </a:spcBef>
              <a:spcAft>
                <a:spcPts val="800"/>
              </a:spcAft>
              <a:buNone/>
            </a:pPr>
            <a:r>
              <a:rPr lang="pt-BR" sz="1800" i="1" dirty="0">
                <a:solidFill>
                  <a:srgbClr val="404040"/>
                </a:solidFill>
                <a:effectLst/>
                <a:latin typeface="Bierstadt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IV - a criação de cargos, funções e gratificações, o provimento de civis ou militares, o aumento de despesas com pessoal relativas à concessão de quaisquer vantagens, </a:t>
            </a:r>
            <a:r>
              <a:rPr lang="pt-BR" sz="1800" b="1" i="1" dirty="0">
                <a:solidFill>
                  <a:srgbClr val="404040"/>
                </a:solidFill>
                <a:effectLst/>
                <a:latin typeface="Bierstadt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aumentos de remuneração e alterações de estrutura de carreiras, até o montante das quantidades e dos limites orçamentários para o exercício e para a despesa anualizada constantes de anexo específico da Lei Orçamentária de 2022,</a:t>
            </a:r>
            <a:r>
              <a:rPr lang="pt-BR" sz="1800" i="1" dirty="0">
                <a:solidFill>
                  <a:srgbClr val="404040"/>
                </a:solidFill>
                <a:effectLst/>
                <a:latin typeface="Bierstadt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cujos valores deverão constar de programação orçamentária específica e ser compatíveis com os limites estabelecidos na Lei Complementar nº 101, de 2000 - Lei de Responsabilidade Fiscal, não abrangidos nos incisos I ao III;</a:t>
            </a:r>
          </a:p>
          <a:p>
            <a:pPr marL="540385" marR="548640" indent="0" algn="just">
              <a:spcBef>
                <a:spcPts val="1000"/>
              </a:spcBef>
              <a:spcAft>
                <a:spcPts val="800"/>
              </a:spcAft>
              <a:buNone/>
            </a:pPr>
            <a:r>
              <a:rPr lang="pt-BR" sz="1600" i="1" dirty="0">
                <a:solidFill>
                  <a:srgbClr val="404040"/>
                </a:solidFill>
                <a:effectLst/>
                <a:latin typeface="Bierstadt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 - a reestruturação de carreiras que não implique aumento de despesa;</a:t>
            </a:r>
          </a:p>
          <a:p>
            <a:pPr marL="540385" marR="548640" indent="0" algn="just">
              <a:spcBef>
                <a:spcPts val="1000"/>
              </a:spcBef>
              <a:spcAft>
                <a:spcPts val="800"/>
              </a:spcAft>
              <a:buNone/>
            </a:pPr>
            <a:r>
              <a:rPr lang="pt-BR" sz="1600" i="1" dirty="0">
                <a:solidFill>
                  <a:srgbClr val="404040"/>
                </a:solidFill>
                <a:effectLst/>
                <a:latin typeface="Bierstadt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 - o provimento em cargos em comissão, funções e gratificações existentes, desde que comprovada disponibilidade orçamentária; e</a:t>
            </a:r>
          </a:p>
          <a:p>
            <a:pPr marL="540385" marR="548640" indent="0" algn="just">
              <a:spcBef>
                <a:spcPts val="1000"/>
              </a:spcBef>
              <a:spcAft>
                <a:spcPts val="800"/>
              </a:spcAft>
              <a:buNone/>
            </a:pPr>
            <a:r>
              <a:rPr lang="pt-BR" sz="1800" i="1" dirty="0">
                <a:solidFill>
                  <a:srgbClr val="404040"/>
                </a:solidFill>
                <a:effectLst/>
                <a:latin typeface="Bierstadt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VII - a revisão geral anual de que trata o inciso X do </a:t>
            </a:r>
            <a:r>
              <a:rPr lang="pt-BR" sz="1800" b="1" i="1" dirty="0">
                <a:solidFill>
                  <a:srgbClr val="404040"/>
                </a:solidFill>
                <a:effectLst/>
                <a:latin typeface="Bierstadt" panose="020B0504020202020204" pitchFamily="34" charset="0"/>
                <a:ea typeface="Calibri" panose="020F0502020204030204" pitchFamily="34" charset="0"/>
                <a:cs typeface="Calibri-Bold"/>
              </a:rPr>
              <a:t>caput </a:t>
            </a:r>
            <a:r>
              <a:rPr lang="pt-BR" sz="1800" i="1" dirty="0">
                <a:solidFill>
                  <a:srgbClr val="404040"/>
                </a:solidFill>
                <a:effectLst/>
                <a:latin typeface="Bierstadt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 art. 37 da Constituição, observado o disposto no inciso VIII do </a:t>
            </a:r>
            <a:r>
              <a:rPr lang="pt-BR" sz="1800" b="1" i="1" dirty="0">
                <a:solidFill>
                  <a:srgbClr val="404040"/>
                </a:solidFill>
                <a:effectLst/>
                <a:latin typeface="Bierstadt" panose="020B0504020202020204" pitchFamily="34" charset="0"/>
                <a:ea typeface="Calibri" panose="020F0502020204030204" pitchFamily="34" charset="0"/>
                <a:cs typeface="Calibri-Bold"/>
              </a:rPr>
              <a:t>caput </a:t>
            </a:r>
            <a:r>
              <a:rPr lang="pt-BR" sz="1800" i="1" dirty="0">
                <a:solidFill>
                  <a:srgbClr val="404040"/>
                </a:solidFill>
                <a:effectLst/>
                <a:latin typeface="Bierstadt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 art. 73 da Lei nº 9.504, de 1997.</a:t>
            </a:r>
          </a:p>
          <a:p>
            <a:pPr marL="540385" marR="548640" indent="0" algn="just">
              <a:spcBef>
                <a:spcPts val="1000"/>
              </a:spcBef>
              <a:spcAft>
                <a:spcPts val="800"/>
              </a:spcAft>
              <a:buNone/>
            </a:pPr>
            <a:r>
              <a:rPr lang="pt-BR" sz="1600" i="1" dirty="0">
                <a:solidFill>
                  <a:srgbClr val="404040"/>
                </a:solidFill>
                <a:effectLst/>
                <a:latin typeface="Bierstadt" panose="020B05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..................................”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702954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1FCCDE-8629-45A3-AB72-D6DD335A4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latin typeface="+mn-lt"/>
              </a:rPr>
              <a:t>Requisitos para inclusão na LOA</a:t>
            </a:r>
            <a:br>
              <a:rPr lang="pt-BR" b="1" dirty="0">
                <a:latin typeface="+mn-lt"/>
              </a:rPr>
            </a:br>
            <a:endParaRPr lang="pt-BR" b="1" dirty="0">
              <a:latin typeface="+mn-l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00DBD07-A34F-4135-AA44-415B831C71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5217"/>
            <a:ext cx="10515600" cy="5274366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pt-BR" sz="1800" dirty="0" err="1">
                <a:latin typeface="Calibri" panose="020F0502020204030204" pitchFamily="34" charset="0"/>
              </a:rPr>
              <a:t>Art</a:t>
            </a:r>
            <a:r>
              <a:rPr lang="pt-BR" sz="1800" dirty="0">
                <a:latin typeface="Calibri" panose="020F0502020204030204" pitchFamily="34" charset="0"/>
              </a:rPr>
              <a:t> 109, § 4º Para fins de elaboração do anexo previsto no inciso IV do caput, cada órgão dos Poderes Legislativo e Judiciário, o Ministério Público da União e a Defensoria Pública da União enviará as informações pretendidas à Secretaria de Orçamento Federal da Secretaria Especial de Fazenda do Ministério da Economia no prazo estabelecido no art. 23.</a:t>
            </a:r>
          </a:p>
          <a:p>
            <a:pPr lvl="1"/>
            <a:r>
              <a:rPr lang="pt-BR" sz="1500" b="0" i="0" u="none" strike="noStrike" baseline="0" dirty="0">
                <a:latin typeface="Calibri" panose="020F0502020204030204" pitchFamily="34" charset="0"/>
              </a:rPr>
              <a:t>Art. 23. Os órgãos dos Poderes Legislativo e Judiciário, do Ministério Público da União e a Defensoria Pública da União encaminharão à Secretaria de Orçamento Federal da Secretaria Especial de Fazenda do Ministério da Economia, por meio do Sistema Integrado de Planejamento e Orçamento - </a:t>
            </a:r>
            <a:r>
              <a:rPr lang="pt-BR" sz="1500" b="0" i="0" u="none" strike="noStrike" baseline="0" dirty="0" err="1">
                <a:latin typeface="Calibri" panose="020F0502020204030204" pitchFamily="34" charset="0"/>
              </a:rPr>
              <a:t>Siop</a:t>
            </a:r>
            <a:r>
              <a:rPr lang="pt-BR" sz="1500" b="0" i="0" u="none" strike="noStrike" baseline="0" dirty="0">
                <a:latin typeface="Calibri" panose="020F0502020204030204" pitchFamily="34" charset="0"/>
              </a:rPr>
              <a:t>, </a:t>
            </a:r>
            <a:r>
              <a:rPr lang="pt-BR" sz="1500" b="1" i="0" u="none" strike="noStrike" baseline="0" dirty="0">
                <a:latin typeface="Calibri" panose="020F0502020204030204" pitchFamily="34" charset="0"/>
              </a:rPr>
              <a:t>até 13 de agosto de 2021</a:t>
            </a:r>
            <a:r>
              <a:rPr lang="pt-BR" sz="1500" b="0" i="0" u="none" strike="noStrike" baseline="0" dirty="0">
                <a:latin typeface="Calibri" panose="020F0502020204030204" pitchFamily="34" charset="0"/>
              </a:rPr>
              <a:t>, suas propostas orçamentárias, para fins de consolidação do Projeto de Lei Orçamentária de 2022, observadas as disposições desta Lei.</a:t>
            </a:r>
          </a:p>
          <a:p>
            <a:pPr lvl="1"/>
            <a:r>
              <a:rPr lang="pt-BR" sz="1500" b="0" i="0" u="none" strike="noStrike" baseline="0" dirty="0">
                <a:latin typeface="Calibri" panose="020F0502020204030204" pitchFamily="34" charset="0"/>
              </a:rPr>
              <a:t>§ 1º As propostas orçamentárias dos órgãos do Poder Judiciário, encaminhadas nos termos do disposto no </a:t>
            </a:r>
            <a:r>
              <a:rPr lang="pt-BR" sz="1500" b="1" i="0" u="none" strike="noStrike" baseline="0" dirty="0">
                <a:latin typeface="Calibri-Bold"/>
              </a:rPr>
              <a:t>caput</a:t>
            </a:r>
            <a:r>
              <a:rPr lang="pt-BR" sz="1500" b="0" i="0" u="none" strike="noStrike" baseline="0" dirty="0">
                <a:latin typeface="Calibri" panose="020F0502020204030204" pitchFamily="34" charset="0"/>
              </a:rPr>
              <a:t>, </a:t>
            </a:r>
            <a:r>
              <a:rPr lang="pt-BR" sz="1500" b="1" i="0" u="none" strike="noStrike" baseline="0" dirty="0">
                <a:latin typeface="Calibri" panose="020F0502020204030204" pitchFamily="34" charset="0"/>
              </a:rPr>
              <a:t>deverão ser objeto de parecer do Conselho Nacional de Justiça</a:t>
            </a:r>
            <a:r>
              <a:rPr lang="pt-BR" sz="1500" b="0" i="0" u="none" strike="noStrike" baseline="0" dirty="0">
                <a:latin typeface="Calibri" panose="020F0502020204030204" pitchFamily="34" charset="0"/>
              </a:rPr>
              <a:t>, de que trata o art. 103-B da Constituição, a ser encaminhado à Comissão Mista a que se refere o § 1º do art. 166 da Constituição, até 28 de setembro de 2021, com cópia para a Secretaria de Orçamento Federal da Secretaria Especial de Fazenda do Ministério da Economia.</a:t>
            </a:r>
          </a:p>
          <a:p>
            <a:pPr lvl="1"/>
            <a:r>
              <a:rPr lang="pt-BR" sz="1500" b="0" i="0" u="none" strike="noStrike" baseline="0" dirty="0">
                <a:latin typeface="Calibri" panose="020F0502020204030204" pitchFamily="34" charset="0"/>
              </a:rPr>
              <a:t>§ 2º O disposto no § 1º não se aplica ao Supremo Tribunal Federal e ao Conselho Nacional de Justiça</a:t>
            </a:r>
            <a:r>
              <a:rPr lang="pt-BR" sz="1400" b="0" i="0" u="none" strike="noStrike" baseline="0" dirty="0">
                <a:latin typeface="Calibri" panose="020F0502020204030204" pitchFamily="34" charset="0"/>
              </a:rPr>
              <a:t>.</a:t>
            </a:r>
          </a:p>
          <a:p>
            <a:pPr algn="l"/>
            <a:r>
              <a:rPr lang="pt-BR" sz="1800" dirty="0">
                <a:latin typeface="Calibri" panose="020F0502020204030204" pitchFamily="34" charset="0"/>
              </a:rPr>
              <a:t>Art. 108. As proposições legislativas relacionadas ao aumento de gastos com pessoal e encargos sociais deverão ser acompanhadas de:</a:t>
            </a:r>
          </a:p>
          <a:p>
            <a:pPr algn="l"/>
            <a:r>
              <a:rPr lang="pt-BR" sz="1800" dirty="0">
                <a:latin typeface="Calibri" panose="020F0502020204030204" pitchFamily="34" charset="0"/>
              </a:rPr>
              <a:t>I - premissas e metodologia de cálculo utilizadas, conforme estabelece o art. 17 da Lei Complementar nº 101, de 2000 - Lei de Responsabilidade Fiscal; </a:t>
            </a:r>
          </a:p>
          <a:p>
            <a:pPr algn="l"/>
            <a:r>
              <a:rPr lang="pt-BR" sz="1800" dirty="0">
                <a:latin typeface="Calibri" panose="020F0502020204030204" pitchFamily="34" charset="0"/>
              </a:rPr>
              <a:t>II - demonstrativo do impacto da despesa com a medida proposta, por Poder ou órgão referido no art. 20 da Lei Complementar nº 101, de 2000 - Lei de Responsabilidade Fiscal, destacando ativos, inativos e pensionistas; </a:t>
            </a:r>
          </a:p>
          <a:p>
            <a:pPr algn="l"/>
            <a:r>
              <a:rPr lang="pt-BR" sz="1800" dirty="0">
                <a:latin typeface="Calibri" panose="020F0502020204030204" pitchFamily="34" charset="0"/>
              </a:rPr>
              <a:t>III - comprovação de que a medida, em seu conjunto, não impacta a meta de resultado primário estabelecida nesta Lei, nos termos do disposto no § 2º do art. 17 da Lei Complementar nº 101, de 2000 - Lei de Responsabilidade Fiscal, nem os limites de despesas primárias estabelecidos no art. 107 do Ato das Disposições Constitucionais Transitórias; </a:t>
            </a:r>
          </a:p>
          <a:p>
            <a:pPr algn="l"/>
            <a:r>
              <a:rPr lang="pt-BR" sz="1800" dirty="0">
                <a:latin typeface="Calibri" panose="020F0502020204030204" pitchFamily="34" charset="0"/>
              </a:rPr>
              <a:t>V - parecer ou comprovação do Conselho Nacional de Justiça, de que trata o art. 103- B da Constituição, de solicitação sobre o cumprimento dos requisitos previstos neste artigo, quando se tratar de projetos de lei de iniciativa do Poder Judiciário</a:t>
            </a:r>
            <a:r>
              <a:rPr lang="pt-BR" sz="1800" b="1" dirty="0">
                <a:latin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663072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85E535-D34A-4FEC-AD87-A900EFED6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262947"/>
          </a:xfrm>
        </p:spPr>
        <p:txBody>
          <a:bodyPr>
            <a:noAutofit/>
          </a:bodyPr>
          <a:lstStyle/>
          <a:p>
            <a:r>
              <a:rPr lang="pt-BR" sz="1800" dirty="0"/>
              <a:t>Correio Braziliense, 18.06.21</a:t>
            </a:r>
          </a:p>
        </p:txBody>
      </p:sp>
      <p:pic>
        <p:nvPicPr>
          <p:cNvPr id="5" name="Espaço Reservado para Conteúdo 4" descr="Jornal com texto preto sobre fundo branco&#10;&#10;Descrição gerada automaticamente com confiança média">
            <a:extLst>
              <a:ext uri="{FF2B5EF4-FFF2-40B4-BE49-F238E27FC236}">
                <a16:creationId xmlns:a16="http://schemas.microsoft.com/office/drawing/2014/main" id="{182F0686-382A-458D-A43A-CCE6AB1934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521" y="628073"/>
            <a:ext cx="8688858" cy="6197600"/>
          </a:xfrm>
        </p:spPr>
      </p:pic>
    </p:spTree>
    <p:extLst>
      <p:ext uri="{BB962C8B-B14F-4D97-AF65-F5344CB8AC3E}">
        <p14:creationId xmlns:p14="http://schemas.microsoft.com/office/powerpoint/2010/main" val="41568111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BF784E-25F0-4989-8671-E097C3F88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latin typeface="+mn-lt"/>
              </a:rPr>
              <a:t>Projeções IFI/SF e reajuste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7B8382B-9B7D-4451-A490-4F2BF9A5B5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63999"/>
            <a:ext cx="10933033" cy="1765001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3D294954-BC82-4D78-B844-8BCC07CD8C7E}"/>
              </a:ext>
            </a:extLst>
          </p:cNvPr>
          <p:cNvSpPr txBox="1"/>
          <p:nvPr/>
        </p:nvSpPr>
        <p:spPr>
          <a:xfrm>
            <a:off x="4770214" y="3429000"/>
            <a:ext cx="7001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Fonte: IFI/SF. Relatório de Acompanhamento Fiscal nº 54 , julho de 2021.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0D2EBB8-557F-46BA-AD4E-25716F9CFED2}"/>
              </a:ext>
            </a:extLst>
          </p:cNvPr>
          <p:cNvSpPr txBox="1"/>
          <p:nvPr/>
        </p:nvSpPr>
        <p:spPr>
          <a:xfrm>
            <a:off x="838200" y="4256116"/>
            <a:ext cx="1071649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/>
              <a:t>Impactos:</a:t>
            </a:r>
          </a:p>
          <a:p>
            <a:r>
              <a:rPr lang="pt-BR" sz="3200" b="1" dirty="0"/>
              <a:t>Reajuste geral de 5% - R$ 16,1 bi</a:t>
            </a:r>
          </a:p>
          <a:p>
            <a:r>
              <a:rPr lang="pt-BR" sz="3200" b="1" dirty="0"/>
              <a:t>Reajuste geral de 10% - R$ 32,2 bi</a:t>
            </a:r>
          </a:p>
          <a:p>
            <a:r>
              <a:rPr lang="pt-BR" sz="3200" b="1" dirty="0"/>
              <a:t>Reajuste geral de 20% - R$ 64,4 bi</a:t>
            </a:r>
          </a:p>
        </p:txBody>
      </p:sp>
    </p:spTree>
    <p:extLst>
      <p:ext uri="{BB962C8B-B14F-4D97-AF65-F5344CB8AC3E}">
        <p14:creationId xmlns:p14="http://schemas.microsoft.com/office/powerpoint/2010/main" val="17826838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742567-F5C5-4F93-B0A7-EEDC7918D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48C2334-D434-4B02-B950-C354A61B3A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0"/>
            <a:ext cx="66450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9137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FF2473-0180-48B7-85F3-81927B131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>
                <a:latin typeface="Bierstadt" panose="020B0004020202020204" pitchFamily="34" charset="0"/>
              </a:rPr>
              <a:t>Anexo V da LOA - Cortes na despesa com pessoal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F611B3-8CDE-4EAD-A2B2-3F0E885075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dirty="0"/>
              <a:t>O Relator do PLOA 2022 promoveu elevados cortes na despesa com pessoal para 2022</a:t>
            </a:r>
          </a:p>
          <a:p>
            <a:r>
              <a:rPr lang="pt-BR" dirty="0"/>
              <a:t>Os cortes incidiram sobre os valores de acréscimo na despesa decorrentes de criação e provimento de cargos públicos </a:t>
            </a:r>
          </a:p>
          <a:p>
            <a:r>
              <a:rPr lang="pt-BR" dirty="0"/>
              <a:t>No Poder Executivo, os cortes foram de</a:t>
            </a:r>
          </a:p>
          <a:p>
            <a:pPr lvl="1"/>
            <a:r>
              <a:rPr lang="pt-BR" dirty="0"/>
              <a:t>29.564 cargos, que não poderão ser providos em 2022, sendo:</a:t>
            </a:r>
          </a:p>
          <a:p>
            <a:pPr lvl="2"/>
            <a:r>
              <a:rPr lang="pt-BR" dirty="0"/>
              <a:t>22.592 cargos civis</a:t>
            </a:r>
          </a:p>
          <a:p>
            <a:pPr lvl="3"/>
            <a:r>
              <a:rPr lang="pt-BR" dirty="0"/>
              <a:t>5.228 cargos nas </a:t>
            </a:r>
            <a:r>
              <a:rPr lang="pt-BR" dirty="0" err="1"/>
              <a:t>IFEs</a:t>
            </a:r>
            <a:endParaRPr lang="pt-BR" dirty="0"/>
          </a:p>
          <a:p>
            <a:pPr lvl="1"/>
            <a:r>
              <a:rPr lang="pt-BR" dirty="0"/>
              <a:t>R$ 2,12 bilhões na despesa prevista em 2022</a:t>
            </a:r>
          </a:p>
          <a:p>
            <a:r>
              <a:rPr lang="pt-BR" dirty="0"/>
              <a:t>No Poder Judiciário, cortes finais foram de 495 cargos e R$ 104 milhões  </a:t>
            </a:r>
          </a:p>
          <a:p>
            <a:r>
              <a:rPr lang="pt-BR" b="1" dirty="0"/>
              <a:t>No total, foram cortados 31.022 cargos e R$ 2,37 bilhões em 2022</a:t>
            </a:r>
          </a:p>
          <a:p>
            <a:r>
              <a:rPr lang="pt-BR" b="1" dirty="0"/>
              <a:t>Contudo, os cortes no acréscimo da despesa autorizada foram reduzidos para </a:t>
            </a:r>
            <a:r>
              <a:rPr lang="pt-BR" b="1" dirty="0">
                <a:highlight>
                  <a:srgbClr val="FFFF00"/>
                </a:highlight>
              </a:rPr>
              <a:t>R$ 402 milhões </a:t>
            </a:r>
            <a:r>
              <a:rPr lang="pt-BR" b="1" dirty="0"/>
              <a:t>devido aos acréscimos previstos para INSS e segurança pública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08159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61CF43-D44C-4CB1-94DC-B4F065A00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2011"/>
          </a:xfrm>
        </p:spPr>
        <p:txBody>
          <a:bodyPr/>
          <a:lstStyle/>
          <a:p>
            <a:r>
              <a:rPr lang="pt-BR" b="1" dirty="0">
                <a:latin typeface="Bierstadt" panose="020B0004020202020204" pitchFamily="34" charset="0"/>
              </a:rPr>
              <a:t>Anexo V –LOA 2022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6F9683-2296-4378-BD58-34FD92254E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1565"/>
            <a:ext cx="10515600" cy="4351338"/>
          </a:xfrm>
        </p:spPr>
        <p:txBody>
          <a:bodyPr>
            <a:normAutofit/>
          </a:bodyPr>
          <a:lstStyle/>
          <a:p>
            <a:r>
              <a:rPr lang="pt-BR" sz="2000" dirty="0"/>
              <a:t>O Congresso acatou emenda do Relator autorizando APENAS no Poder Executivo aumento de despesa com reajustes da ordem de R$ 1,976 bilhões</a:t>
            </a:r>
          </a:p>
          <a:p>
            <a:r>
              <a:rPr lang="pt-BR" sz="2000" dirty="0"/>
              <a:t>Embora a despesa não esteja “carimbada” a sua destinação é para reajuste e servidores das carreiras da segurança pública (PF, PRF, DEPEN)</a:t>
            </a:r>
          </a:p>
          <a:p>
            <a:r>
              <a:rPr lang="pt-BR" sz="2000" dirty="0"/>
              <a:t>A dotação está alocada como “reserva de contingência” no Min da Economia</a:t>
            </a:r>
          </a:p>
          <a:p>
            <a:r>
              <a:rPr lang="pt-BR" sz="2000" dirty="0"/>
              <a:t>Sancionado pelo PR</a:t>
            </a:r>
          </a:p>
          <a:p>
            <a:r>
              <a:rPr lang="pt-BR" sz="2000" dirty="0"/>
              <a:t>Poderá editar MEDIDA PROVISÓRIA para conceder o reajuste.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55206FB-BF19-43B8-AAAF-1421247F97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545403"/>
            <a:ext cx="10686756" cy="192817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FEF5BC44-821E-4E6A-9D50-B3FF3F26D6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948849"/>
            <a:ext cx="10686756" cy="485522"/>
          </a:xfrm>
          <a:prstGeom prst="rect">
            <a:avLst/>
          </a:prstGeom>
        </p:spPr>
      </p:pic>
      <p:sp>
        <p:nvSpPr>
          <p:cNvPr id="4" name="Seta: para a Direita 3">
            <a:extLst>
              <a:ext uri="{FF2B5EF4-FFF2-40B4-BE49-F238E27FC236}">
                <a16:creationId xmlns:a16="http://schemas.microsoft.com/office/drawing/2014/main" id="{00721A66-5360-4FEE-9362-09DBB4B61D42}"/>
              </a:ext>
            </a:extLst>
          </p:cNvPr>
          <p:cNvSpPr/>
          <p:nvPr/>
        </p:nvSpPr>
        <p:spPr>
          <a:xfrm>
            <a:off x="268660" y="5854450"/>
            <a:ext cx="481514" cy="39756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99049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93A972-7980-45C7-BFF4-6073F4553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latin typeface="+mn-lt"/>
              </a:rPr>
              <a:t>Vetos ao PLOA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9DC4453-DC89-445C-9DD6-96306A5541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Segundo dados da IFI, entre janeiro e novembro de 2021, despesa com pessoal e encargos sociais teve redução de R$ 294,1 bilhões (redução real de 5,1%) </a:t>
            </a:r>
          </a:p>
          <a:p>
            <a:pPr lvl="1"/>
            <a:r>
              <a:rPr lang="pt-BR" dirty="0"/>
              <a:t>2020 = 4,3% PIB; 2021 = 3,8% PIB</a:t>
            </a:r>
          </a:p>
          <a:p>
            <a:r>
              <a:rPr lang="pt-BR" dirty="0"/>
              <a:t>Para 2022, a despesa com pessoal aprovada pelo CN foi de </a:t>
            </a:r>
            <a:r>
              <a:rPr lang="pt-BR" dirty="0">
                <a:highlight>
                  <a:srgbClr val="FFFF00"/>
                </a:highlight>
              </a:rPr>
              <a:t>R$ 336,1 </a:t>
            </a:r>
            <a:r>
              <a:rPr lang="pt-BR" dirty="0"/>
              <a:t>bilhões = 3,6% PIB estimado. </a:t>
            </a:r>
          </a:p>
          <a:p>
            <a:r>
              <a:rPr lang="pt-BR" dirty="0"/>
              <a:t>O Poder Executivo vetou, no total, </a:t>
            </a:r>
            <a:r>
              <a:rPr lang="pt-BR" dirty="0">
                <a:highlight>
                  <a:srgbClr val="FFFF00"/>
                </a:highlight>
              </a:rPr>
              <a:t>R$ 3,184 bilhões</a:t>
            </a:r>
            <a:r>
              <a:rPr lang="pt-BR" dirty="0"/>
              <a:t>, sobre despesas de custeio e investimento sendo:</a:t>
            </a:r>
          </a:p>
          <a:p>
            <a:pPr lvl="1"/>
            <a:r>
              <a:rPr lang="pt-BR" dirty="0"/>
              <a:t>R$ 1.360 bilhões em despesas classificadas com RP2 (discricionárias)</a:t>
            </a:r>
          </a:p>
          <a:p>
            <a:pPr lvl="1"/>
            <a:r>
              <a:rPr lang="pt-BR" dirty="0"/>
              <a:t>R$ 1,823 bilhões em despesas classificadas com RP8 (emendas de comissão)</a:t>
            </a:r>
          </a:p>
          <a:p>
            <a:pPr algn="l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169870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167EEE-8B4A-49DD-B236-D69471E32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8657"/>
          </a:xfrm>
        </p:spPr>
        <p:txBody>
          <a:bodyPr/>
          <a:lstStyle/>
          <a:p>
            <a:r>
              <a:rPr lang="pt-BR" dirty="0"/>
              <a:t>Recursos disponíveis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5149968E-9904-4A7E-8936-A0EF115D94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450" y="2903559"/>
            <a:ext cx="11772877" cy="551568"/>
          </a:xfr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1FA3A705-7BA8-476A-9DEC-DD2E3974DB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986" y="3659943"/>
            <a:ext cx="11728584" cy="2832932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F52D184E-0A4F-4D6D-BFFA-8B2DF6B72F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451" y="2062983"/>
            <a:ext cx="11772876" cy="1139904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E04DB8F8-C58D-4B6B-B39B-941F3D4F6664}"/>
              </a:ext>
            </a:extLst>
          </p:cNvPr>
          <p:cNvSpPr txBox="1"/>
          <p:nvPr/>
        </p:nvSpPr>
        <p:spPr>
          <a:xfrm>
            <a:off x="297873" y="1206906"/>
            <a:ext cx="110559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FF0000"/>
                </a:solidFill>
              </a:rPr>
              <a:t>Apenas no MIN DA ECONOMIA há uma folga para despesa com pessoal alocada na reserva de contingência de  R$ 1,2 bilhões sem destinação prevista no Anexo V.</a:t>
            </a:r>
          </a:p>
          <a:p>
            <a:endParaRPr lang="pt-B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5506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80E18-5A01-48BA-9D0B-327361370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8721436" cy="501507"/>
          </a:xfrm>
        </p:spPr>
        <p:txBody>
          <a:bodyPr>
            <a:noAutofit/>
          </a:bodyPr>
          <a:lstStyle/>
          <a:p>
            <a:r>
              <a:rPr lang="pt-BR" sz="2400" b="1" dirty="0">
                <a:solidFill>
                  <a:srgbClr val="FF0000"/>
                </a:solidFill>
                <a:latin typeface="+mn-lt"/>
              </a:rPr>
              <a:t>Além disso, há R$ 3,8 bilhões sem definição de destinação na reserva de contingência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825A5DA-DF7D-405D-A166-A04011799A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B5D920E-6D2E-4FC1-967B-6CCCFEF7D7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150" y="878120"/>
            <a:ext cx="9492159" cy="96264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F8D7F00-8475-4122-96B1-DB24CAA309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944" y="1829501"/>
            <a:ext cx="9490365" cy="225278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23408D8F-FD87-47A5-BCAE-19E3329363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1150" y="4093778"/>
            <a:ext cx="9490365" cy="266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91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480C93-151A-4E63-AB06-D411218DF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2293"/>
          </a:xfrm>
        </p:spPr>
        <p:txBody>
          <a:bodyPr>
            <a:normAutofit fontScale="90000"/>
          </a:bodyPr>
          <a:lstStyle/>
          <a:p>
            <a:r>
              <a:rPr lang="pt-BR" sz="3600" b="1" dirty="0">
                <a:latin typeface="+mn-lt"/>
              </a:rPr>
              <a:t>Evolução remuneratória 2017 a 2022</a:t>
            </a:r>
          </a:p>
        </p:txBody>
      </p:sp>
      <p:sp>
        <p:nvSpPr>
          <p:cNvPr id="9" name="Espaço Reservado para Conteúdo 8">
            <a:extLst>
              <a:ext uri="{FF2B5EF4-FFF2-40B4-BE49-F238E27FC236}">
                <a16:creationId xmlns:a16="http://schemas.microsoft.com/office/drawing/2014/main" id="{CC298F00-BFF2-4B8F-BE73-B62D4AF976A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1027686"/>
            <a:ext cx="5368636" cy="5830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/>
            <a:r>
              <a:rPr lang="pt-BR" sz="2300" dirty="0"/>
              <a:t>Desde 1995, política de reajustes diferenciados pela via de “reestruturações” de carreira substituiu, na prática, a </a:t>
            </a:r>
            <a:r>
              <a:rPr lang="pt-BR" sz="2300" b="1" dirty="0"/>
              <a:t>revisão geral anual </a:t>
            </a:r>
            <a:r>
              <a:rPr lang="pt-BR" sz="2300" dirty="0"/>
              <a:t>e </a:t>
            </a:r>
            <a:r>
              <a:rPr lang="pt-BR" sz="2300" b="1" dirty="0"/>
              <a:t>sem distinção de índices.</a:t>
            </a:r>
            <a:endParaRPr lang="pt-BR" sz="2300" dirty="0"/>
          </a:p>
          <a:p>
            <a:pPr marL="285750" indent="-285750"/>
            <a:r>
              <a:rPr lang="pt-BR" sz="2300" dirty="0"/>
              <a:t>Sucessivas reorganizações dos Quadro de Pessoal e Plano de Carreiras desde 1996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300" dirty="0"/>
              <a:t>Último reajuste de servidores civis: 2016 e 2017 e de 2016 a 2019, conforme acordos firmados no Gov. Dilma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300" dirty="0"/>
              <a:t>No entanto, houve novo período de perdas a partir de então.</a:t>
            </a:r>
          </a:p>
          <a:p>
            <a:pPr marL="285750" indent="-285750"/>
            <a:r>
              <a:rPr lang="pt-BR" sz="2300" dirty="0"/>
              <a:t>Bolsonaro e Militares – </a:t>
            </a:r>
            <a:r>
              <a:rPr lang="pt-BR" sz="2300" b="1" dirty="0"/>
              <a:t>tratamento diferenciado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300" dirty="0"/>
              <a:t>Congelamento salarial 2020 a 2021 – Lei Complementar 173/2020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456B2D35-35CD-4EFF-B16A-099CE49ECF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1269123"/>
              </p:ext>
            </p:extLst>
          </p:nvPr>
        </p:nvGraphicFramePr>
        <p:xfrm>
          <a:off x="6331527" y="1219199"/>
          <a:ext cx="5022273" cy="5557240"/>
        </p:xfrm>
        <a:graphic>
          <a:graphicData uri="http://schemas.openxmlformats.org/drawingml/2006/table">
            <a:tbl>
              <a:tblPr/>
              <a:tblGrid>
                <a:gridCol w="1247320">
                  <a:extLst>
                    <a:ext uri="{9D8B030D-6E8A-4147-A177-3AD203B41FA5}">
                      <a16:colId xmlns:a16="http://schemas.microsoft.com/office/drawing/2014/main" val="4076112481"/>
                    </a:ext>
                  </a:extLst>
                </a:gridCol>
                <a:gridCol w="3774953">
                  <a:extLst>
                    <a:ext uri="{9D8B030D-6E8A-4147-A177-3AD203B41FA5}">
                      <a16:colId xmlns:a16="http://schemas.microsoft.com/office/drawing/2014/main" val="4273587075"/>
                    </a:ext>
                  </a:extLst>
                </a:gridCol>
              </a:tblGrid>
              <a:tr h="58732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u="none" strike="noStrike">
                          <a:solidFill>
                            <a:srgbClr val="1A55DD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13.328, de 29.7.2016</a:t>
                      </a:r>
                      <a:r>
                        <a:rPr lang="pt-BR" sz="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Publicada no DOU de 29.7.2016 - Edição extra</a:t>
                      </a:r>
                    </a:p>
                  </a:txBody>
                  <a:tcPr marL="15104" marR="15104" marT="15734" marB="15734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Cria, transforma e extingue cargos e funções; reestrutura cargos e carreiras; altera a remuneração de servidores; altera a remuneração de militares de ex-Territórios Federais; altera disposições sobre gratificações de desempenho; dispõe sobre a incidência de contribuição previdenciária facultativa sobre parcelas remuneratórias; e modifica regras sobre requisição e cessão de servidores.         </a:t>
                      </a:r>
                      <a:r>
                        <a:rPr lang="pt-BR" sz="800" u="none" strike="noStrike">
                          <a:solidFill>
                            <a:srgbClr val="1A55DD"/>
                          </a:solidFill>
                          <a:effectLst/>
                          <a:latin typeface="Arial" panose="020B0604020202020204" pitchFamily="34" charset="0"/>
                          <a:hlinkClick r:id="rId3"/>
                        </a:rPr>
                        <a:t>Mensagem de veto</a:t>
                      </a:r>
                      <a:endParaRPr lang="pt-BR" sz="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468" marR="31468" marT="15734" marB="15734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988907"/>
                  </a:ext>
                </a:extLst>
              </a:tr>
              <a:tr h="53240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u="none" strike="noStrike">
                          <a:solidFill>
                            <a:srgbClr val="1A55DD"/>
                          </a:solidFill>
                          <a:effectLst/>
                          <a:latin typeface="Arial" panose="020B0604020202020204" pitchFamily="34" charset="0"/>
                          <a:hlinkClick r:id="rId4"/>
                        </a:rPr>
                        <a:t>13.327, de 29.7.2016</a:t>
                      </a:r>
                      <a:r>
                        <a:rPr lang="pt-BR" sz="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Publicada no DOU de 29.7.2016 - Edição extra</a:t>
                      </a:r>
                    </a:p>
                  </a:txBody>
                  <a:tcPr marL="15104" marR="15104" marT="15734" marB="15734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Altera a remuneração de servidores públicos; estabelece opção por novas regras de incorporação de gratificação de desempenho a aposentadorias e pensões; altera os requisitos de acesso a cargos públicos; reestrutura cargos e carreiras; dispõe sobre honorários advocatícios de sucumbência das causas em que forem parte a União, suas autarquias e fundações; e dá outras providências.       </a:t>
                      </a:r>
                      <a:r>
                        <a:rPr lang="pt-BR" sz="800" u="none" strike="noStrike">
                          <a:solidFill>
                            <a:srgbClr val="1A55DD"/>
                          </a:solidFill>
                          <a:effectLst/>
                          <a:latin typeface="Arial" panose="020B0604020202020204" pitchFamily="34" charset="0"/>
                          <a:hlinkClick r:id="rId5"/>
                        </a:rPr>
                        <a:t>Mensagem de veto</a:t>
                      </a:r>
                      <a:endParaRPr lang="pt-BR" sz="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468" marR="31468" marT="15734" marB="15734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315716"/>
                  </a:ext>
                </a:extLst>
              </a:tr>
              <a:tr h="69715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u="none" strike="noStrike">
                          <a:solidFill>
                            <a:srgbClr val="1A55DD"/>
                          </a:solidFill>
                          <a:effectLst/>
                          <a:latin typeface="Arial" panose="020B0604020202020204" pitchFamily="34" charset="0"/>
                          <a:hlinkClick r:id="rId6"/>
                        </a:rPr>
                        <a:t>13.326, de 29.7.2016</a:t>
                      </a:r>
                      <a:r>
                        <a:rPr lang="pt-BR" sz="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Publicada no DOU de 29.7.2016 - Edição extra</a:t>
                      </a:r>
                    </a:p>
                  </a:txBody>
                  <a:tcPr marL="15104" marR="15104" marT="15734" marB="15734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Altera a remuneração de servidores públicos; dispõe sobre gratificações de qualificação e de desempenho; estabelece regras de incorporação de gratificação de desempenho a aposentadorias e pensões; dispõe sobre a criação das carreiras do Conselho Administrativo de Defesa Econômica (Cade) e sobre a remuneração dos ocupantes dos cargos que integram as carreiras das agências reguladoras, de que tratam a Lei n o 10.871, de 20 de maio de 2004, e a Lei n o 10.768, de 19 de novembro de 2003; e dá outras providências.        </a:t>
                      </a:r>
                      <a:r>
                        <a:rPr lang="pt-BR" sz="800" u="none" strike="noStrike">
                          <a:solidFill>
                            <a:srgbClr val="1A55DD"/>
                          </a:solidFill>
                          <a:effectLst/>
                          <a:latin typeface="Arial" panose="020B0604020202020204" pitchFamily="34" charset="0"/>
                          <a:hlinkClick r:id="rId7"/>
                        </a:rPr>
                        <a:t>Mensagem de veto</a:t>
                      </a:r>
                      <a:endParaRPr lang="pt-BR" sz="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468" marR="31468" marT="15734" marB="15734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1486718"/>
                  </a:ext>
                </a:extLst>
              </a:tr>
              <a:tr h="31272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u="none" strike="noStrike">
                          <a:solidFill>
                            <a:srgbClr val="1A55DD"/>
                          </a:solidFill>
                          <a:effectLst/>
                          <a:latin typeface="Arial" panose="020B0604020202020204" pitchFamily="34" charset="0"/>
                          <a:hlinkClick r:id="rId8"/>
                        </a:rPr>
                        <a:t>13.325, de 29.7.2016</a:t>
                      </a:r>
                      <a:r>
                        <a:rPr lang="pt-BR" sz="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Publicada no DOU de 29.7.2016 - Edição extra</a:t>
                      </a:r>
                    </a:p>
                  </a:txBody>
                  <a:tcPr marL="15104" marR="15104" marT="15734" marB="15734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Altera a remuneração, as regras de promoção, as regras de incorporação de gratificação de desempenho a aposentadorias e pensões de servidores públicos da área da educação, e dá outras providências.</a:t>
                      </a:r>
                    </a:p>
                  </a:txBody>
                  <a:tcPr marL="31468" marR="31468" marT="15734" marB="15734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5721684"/>
                  </a:ext>
                </a:extLst>
              </a:tr>
              <a:tr h="36764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u="none" strike="noStrike">
                          <a:solidFill>
                            <a:srgbClr val="1A55DD"/>
                          </a:solidFill>
                          <a:effectLst/>
                          <a:latin typeface="Arial" panose="020B0604020202020204" pitchFamily="34" charset="0"/>
                          <a:hlinkClick r:id="rId9"/>
                        </a:rPr>
                        <a:t>13.324, de 29.7.2016</a:t>
                      </a:r>
                      <a:r>
                        <a:rPr lang="pt-BR" sz="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Publicada no DOU de 29.7.2016 - Edição extra</a:t>
                      </a:r>
                    </a:p>
                  </a:txBody>
                  <a:tcPr marL="15104" marR="15104" marT="15734" marB="15734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Altera a remuneração de servidores e empregados públicos; dispõe sobre gratificações de qualificação e de desempenho; estabelece regras para incorporação de gratificações às aposentadorias e pensões; e dá outras providências.      </a:t>
                      </a:r>
                      <a:r>
                        <a:rPr lang="pt-BR" sz="800" u="none" strike="noStrike">
                          <a:solidFill>
                            <a:srgbClr val="1A55DD"/>
                          </a:solidFill>
                          <a:effectLst/>
                          <a:latin typeface="Arial" panose="020B0604020202020204" pitchFamily="34" charset="0"/>
                          <a:hlinkClick r:id="rId10"/>
                        </a:rPr>
                        <a:t>Mensagem de veto</a:t>
                      </a:r>
                      <a:endParaRPr lang="pt-BR" sz="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468" marR="31468" marT="15734" marB="15734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598442"/>
                  </a:ext>
                </a:extLst>
              </a:tr>
              <a:tr h="2578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u="none" strike="noStrike">
                          <a:solidFill>
                            <a:srgbClr val="1A55DD"/>
                          </a:solidFill>
                          <a:effectLst/>
                          <a:latin typeface="Arial" panose="020B0604020202020204" pitchFamily="34" charset="0"/>
                          <a:hlinkClick r:id="rId11"/>
                        </a:rPr>
                        <a:t>13.323, de 28.7.2016</a:t>
                      </a:r>
                      <a:r>
                        <a:rPr lang="pt-BR" sz="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Publicada no DOU de 29.7.2016</a:t>
                      </a:r>
                    </a:p>
                  </a:txBody>
                  <a:tcPr marL="15104" marR="15104" marT="15734" marB="15734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Reajusta a remuneração dos servidores integrantes do Quadro de Pessoal da Câmara dos Deputados.     </a:t>
                      </a:r>
                      <a:r>
                        <a:rPr lang="pt-BR" sz="800" u="none" strike="noStrike">
                          <a:solidFill>
                            <a:srgbClr val="1A55DD"/>
                          </a:solidFill>
                          <a:effectLst/>
                          <a:latin typeface="Arial" panose="020B0604020202020204" pitchFamily="34" charset="0"/>
                          <a:hlinkClick r:id="rId12"/>
                        </a:rPr>
                        <a:t>Mensagem de veto</a:t>
                      </a:r>
                      <a:endParaRPr lang="pt-BR" sz="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1468" marR="31468" marT="15734" marB="15734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0223467"/>
                  </a:ext>
                </a:extLst>
              </a:tr>
              <a:tr h="2578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u="none" strike="noStrike">
                          <a:solidFill>
                            <a:srgbClr val="1A55DD"/>
                          </a:solidFill>
                          <a:effectLst/>
                          <a:latin typeface="Arial" panose="020B0604020202020204" pitchFamily="34" charset="0"/>
                          <a:hlinkClick r:id="rId13"/>
                        </a:rPr>
                        <a:t>13.321, de 27.7.2016</a:t>
                      </a:r>
                      <a:r>
                        <a:rPr lang="pt-BR" sz="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Publicada no DOU de 28.7.2016</a:t>
                      </a:r>
                    </a:p>
                  </a:txBody>
                  <a:tcPr marL="15104" marR="15104" marT="15734" marB="15734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Altera o soldo e o escalonamento vertical dos militares das Forças Armadas, constantes da Lei n o 11.784, de 22 de setembro de 2008.</a:t>
                      </a:r>
                    </a:p>
                  </a:txBody>
                  <a:tcPr marL="31468" marR="31468" marT="15734" marB="15734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196908"/>
                  </a:ext>
                </a:extLst>
              </a:tr>
              <a:tr h="2578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u="none" strike="noStrike">
                          <a:solidFill>
                            <a:srgbClr val="1A55DD"/>
                          </a:solidFill>
                          <a:effectLst/>
                          <a:latin typeface="Arial" panose="020B0604020202020204" pitchFamily="34" charset="0"/>
                          <a:hlinkClick r:id="rId14"/>
                        </a:rPr>
                        <a:t>13.320, de 27.7.2016</a:t>
                      </a:r>
                      <a:r>
                        <a:rPr lang="pt-BR" sz="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Publicada no DOU de 28.7.2016</a:t>
                      </a:r>
                    </a:p>
                  </a:txBody>
                  <a:tcPr marL="15104" marR="15104" marT="15734" marB="15734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Altera os Anexos III, IV, V e VI da Lei n o 10.356, de 27 de dezembro de 2001, que dispõe sobre o quadro de pessoal e o plano de carreira do Tribunal de Contas da União.</a:t>
                      </a:r>
                    </a:p>
                  </a:txBody>
                  <a:tcPr marL="31468" marR="31468" marT="15734" marB="15734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8971164"/>
                  </a:ext>
                </a:extLst>
              </a:tr>
              <a:tr h="25781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u="none" strike="noStrike">
                          <a:solidFill>
                            <a:srgbClr val="1A55DD"/>
                          </a:solidFill>
                          <a:effectLst/>
                          <a:latin typeface="Arial" panose="020B0604020202020204" pitchFamily="34" charset="0"/>
                          <a:hlinkClick r:id="rId15"/>
                        </a:rPr>
                        <a:t>13.317, de 20.7.2016</a:t>
                      </a:r>
                      <a:r>
                        <a:rPr lang="pt-BR" sz="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Publicada no DOU de 21.7.2016</a:t>
                      </a:r>
                    </a:p>
                  </a:txBody>
                  <a:tcPr marL="15104" marR="15104" marT="15734" marB="15734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Altera dispositivos da Lei n o 11.416, de 15 de dezembro de 2006, que dispõe sobre as Carreiras dos Servidores do Poder Judiciário da União, e dá outras providências.</a:t>
                      </a:r>
                    </a:p>
                  </a:txBody>
                  <a:tcPr marL="31468" marR="31468" marT="15734" marB="15734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8570357"/>
                  </a:ext>
                </a:extLst>
              </a:tr>
              <a:tr h="36764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u="none" strike="noStrike">
                          <a:solidFill>
                            <a:srgbClr val="1A55DD"/>
                          </a:solidFill>
                          <a:effectLst/>
                          <a:latin typeface="Arial" panose="020B0604020202020204" pitchFamily="34" charset="0"/>
                          <a:hlinkClick r:id="rId16"/>
                        </a:rPr>
                        <a:t>13.316, de 20.7.2016</a:t>
                      </a:r>
                      <a:r>
                        <a:rPr lang="pt-BR" sz="8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Publicada no DOU de 21.7.2016</a:t>
                      </a:r>
                    </a:p>
                  </a:txBody>
                  <a:tcPr marL="15104" marR="15104" marT="15734" marB="15734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8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Dispõe sobre as carreiras dos servidores do Ministério Público da União e as carreiras dos servidores do Conselho Nacional do Ministério Público; fixa valores de sua remuneração; e revoga a Lei n o 11.415, de 15 de dezembro de 2006.</a:t>
                      </a:r>
                    </a:p>
                  </a:txBody>
                  <a:tcPr marL="31468" marR="31468" marT="15734" marB="15734" anchor="ctr">
                    <a:lnL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FDF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77018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88811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80E18-5A01-48BA-9D0B-327361370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825A5DA-DF7D-405D-A166-A04011799A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CEA58936-1692-47FB-A7CA-C07AD5138C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247" y="1369501"/>
            <a:ext cx="9995159" cy="2204973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37FB3F90-5A51-4CAA-870C-60753361A1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945" y="361671"/>
            <a:ext cx="10070461" cy="1027491"/>
          </a:xfrm>
          <a:prstGeom prst="rect">
            <a:avLst/>
          </a:prstGeom>
        </p:spPr>
      </p:pic>
      <p:pic>
        <p:nvPicPr>
          <p:cNvPr id="8" name="Espaço Reservado para Conteúdo 6">
            <a:extLst>
              <a:ext uri="{FF2B5EF4-FFF2-40B4-BE49-F238E27FC236}">
                <a16:creationId xmlns:a16="http://schemas.microsoft.com/office/drawing/2014/main" id="{79212524-2C9D-4579-A252-E96AD5F260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8247" y="3679155"/>
            <a:ext cx="10285207" cy="1010815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A859DB7A-17EA-43DD-9D53-F3C8222B5F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8247" y="4827538"/>
            <a:ext cx="10285207" cy="490516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63E6317C-5716-4321-B4D8-BCDF451266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5907" y="5412857"/>
            <a:ext cx="10170162" cy="1080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130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895DC6-D875-41C9-A562-7CDBD6158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9838"/>
            <a:ext cx="10515600" cy="1325563"/>
          </a:xfrm>
        </p:spPr>
        <p:txBody>
          <a:bodyPr/>
          <a:lstStyle/>
          <a:p>
            <a:r>
              <a:rPr lang="pt-BR" b="1" dirty="0">
                <a:latin typeface="+mn-lt"/>
              </a:rPr>
              <a:t>Alternativas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AA2A088-C3AE-45C0-9E93-A1C26FAC57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8957"/>
            <a:ext cx="10515600" cy="4918006"/>
          </a:xfrm>
        </p:spPr>
        <p:txBody>
          <a:bodyPr>
            <a:normAutofit fontScale="85000" lnSpcReduction="20000"/>
          </a:bodyPr>
          <a:lstStyle/>
          <a:p>
            <a:r>
              <a:rPr lang="pt-BR" dirty="0"/>
              <a:t>Revisão geral</a:t>
            </a:r>
          </a:p>
          <a:p>
            <a:pPr lvl="1"/>
            <a:r>
              <a:rPr lang="pt-BR" b="1" dirty="0"/>
              <a:t>Depende do Executivo</a:t>
            </a:r>
          </a:p>
          <a:p>
            <a:pPr lvl="1"/>
            <a:r>
              <a:rPr lang="pt-BR" dirty="0"/>
              <a:t>Sem garantia de recomposição da perda</a:t>
            </a:r>
          </a:p>
          <a:p>
            <a:pPr lvl="1"/>
            <a:r>
              <a:rPr lang="pt-BR" dirty="0"/>
              <a:t>Uniformidade do reajuste para todos os servidores e poderes</a:t>
            </a:r>
          </a:p>
          <a:p>
            <a:pPr lvl="1"/>
            <a:r>
              <a:rPr lang="pt-BR" dirty="0"/>
              <a:t>Incidência sobre todas as parcelas que compõem os vencimentos (</a:t>
            </a:r>
            <a:r>
              <a:rPr lang="pt-BR" dirty="0" err="1"/>
              <a:t>vb</a:t>
            </a:r>
            <a:r>
              <a:rPr lang="pt-BR" dirty="0"/>
              <a:t>, </a:t>
            </a:r>
            <a:r>
              <a:rPr lang="pt-BR" dirty="0" err="1"/>
              <a:t>gratificacões</a:t>
            </a:r>
            <a:r>
              <a:rPr lang="pt-BR" dirty="0"/>
              <a:t>, </a:t>
            </a:r>
            <a:r>
              <a:rPr lang="pt-BR" dirty="0" err="1"/>
              <a:t>vpni</a:t>
            </a:r>
            <a:r>
              <a:rPr lang="pt-BR" dirty="0"/>
              <a:t>, etc)</a:t>
            </a:r>
          </a:p>
          <a:p>
            <a:pPr lvl="1"/>
            <a:r>
              <a:rPr lang="pt-BR" dirty="0"/>
              <a:t>Observância da Lei Eleitoral – art. 73, VIII – data limite:10.04.22</a:t>
            </a:r>
          </a:p>
          <a:p>
            <a:r>
              <a:rPr lang="pt-BR" dirty="0"/>
              <a:t>Reestruturação</a:t>
            </a:r>
          </a:p>
          <a:p>
            <a:pPr lvl="1"/>
            <a:r>
              <a:rPr lang="pt-BR" dirty="0"/>
              <a:t>Iniciativa de cada Poder ou órgão </a:t>
            </a:r>
          </a:p>
          <a:p>
            <a:pPr lvl="1"/>
            <a:r>
              <a:rPr lang="pt-BR" dirty="0"/>
              <a:t>Não é vinculada à perda do valor da moeda, mas para corrigir distorções ou reposicionar a carreira na hierarquia remuneratória</a:t>
            </a:r>
          </a:p>
          <a:p>
            <a:pPr lvl="1"/>
            <a:r>
              <a:rPr lang="pt-BR" dirty="0"/>
              <a:t>Reajuste não expresso em “índice” mas em valor resultante do meio empregado </a:t>
            </a:r>
          </a:p>
          <a:p>
            <a:r>
              <a:rPr lang="pt-BR" dirty="0"/>
              <a:t>Parâmetros</a:t>
            </a:r>
          </a:p>
          <a:p>
            <a:pPr lvl="1"/>
            <a:r>
              <a:rPr lang="pt-BR" dirty="0"/>
              <a:t>Para ganhos reais (observados limites de despesas:</a:t>
            </a:r>
          </a:p>
          <a:p>
            <a:pPr lvl="2"/>
            <a:r>
              <a:rPr lang="pt-BR" dirty="0"/>
              <a:t>Equiparação de vencimentos com carreiras “paradigmáticas”</a:t>
            </a:r>
          </a:p>
          <a:p>
            <a:pPr lvl="2"/>
            <a:r>
              <a:rPr lang="pt-BR" dirty="0"/>
              <a:t>Correção de distorções ou defasagens passadas pendentes</a:t>
            </a:r>
          </a:p>
          <a:p>
            <a:pPr lvl="1"/>
            <a:r>
              <a:rPr lang="pt-BR" dirty="0"/>
              <a:t>Para recomposição de perdas (IPCA) – de 2019 a 2022: </a:t>
            </a:r>
            <a:r>
              <a:rPr lang="pt-BR" dirty="0">
                <a:highlight>
                  <a:srgbClr val="FFFF00"/>
                </a:highlight>
              </a:rPr>
              <a:t>19,99%</a:t>
            </a:r>
            <a:r>
              <a:rPr lang="pt-BR" dirty="0"/>
              <a:t>. De 2017 a 2022: </a:t>
            </a:r>
            <a:r>
              <a:rPr lang="pt-BR" dirty="0">
                <a:highlight>
                  <a:srgbClr val="FFFF00"/>
                </a:highlight>
              </a:rPr>
              <a:t>28,15%</a:t>
            </a:r>
          </a:p>
          <a:p>
            <a:pPr marL="457200" lvl="1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006310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F544B0-BC3A-4140-A553-7726CC2E3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5639"/>
          </a:xfrm>
        </p:spPr>
        <p:txBody>
          <a:bodyPr/>
          <a:lstStyle/>
          <a:p>
            <a:r>
              <a:rPr lang="pt-BR" b="1" dirty="0">
                <a:latin typeface="+mn-lt"/>
              </a:rPr>
              <a:t>Prazos e Tramitação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FC73DB3-AD8E-4CC2-8481-E46CB58DD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3164"/>
            <a:ext cx="10515600" cy="4777654"/>
          </a:xfrm>
        </p:spPr>
        <p:txBody>
          <a:bodyPr>
            <a:normAutofit/>
          </a:bodyPr>
          <a:lstStyle/>
          <a:p>
            <a:r>
              <a:rPr lang="pt-BR" sz="3200" dirty="0"/>
              <a:t>Para efeitos em 2022</a:t>
            </a:r>
          </a:p>
          <a:p>
            <a:pPr lvl="1"/>
            <a:r>
              <a:rPr lang="pt-BR" sz="2800" dirty="0"/>
              <a:t>Imediato: </a:t>
            </a:r>
          </a:p>
          <a:p>
            <a:pPr lvl="2"/>
            <a:r>
              <a:rPr lang="pt-BR" dirty="0"/>
              <a:t>definição da alternativa a ser adotada</a:t>
            </a:r>
          </a:p>
          <a:p>
            <a:pPr lvl="2"/>
            <a:r>
              <a:rPr lang="pt-BR" dirty="0"/>
              <a:t>estimativas de impacto financeiro</a:t>
            </a:r>
          </a:p>
          <a:p>
            <a:pPr lvl="2"/>
            <a:r>
              <a:rPr lang="pt-BR" dirty="0"/>
              <a:t>elaboração de anteprojeto de lei</a:t>
            </a:r>
          </a:p>
          <a:p>
            <a:pPr lvl="3"/>
            <a:r>
              <a:rPr lang="pt-BR" dirty="0"/>
              <a:t>Alteração no Anexo V da LOA para ampliação de limite</a:t>
            </a:r>
          </a:p>
          <a:p>
            <a:pPr lvl="3"/>
            <a:r>
              <a:rPr lang="pt-BR" dirty="0"/>
              <a:t>Destinação de recursos</a:t>
            </a:r>
          </a:p>
          <a:p>
            <a:pPr lvl="1"/>
            <a:r>
              <a:rPr lang="pt-BR" sz="2800" dirty="0"/>
              <a:t>10.04.22 – proposta de revisão geral com reposição cheia</a:t>
            </a:r>
          </a:p>
          <a:p>
            <a:pPr lvl="2"/>
            <a:r>
              <a:rPr lang="pt-BR" dirty="0"/>
              <a:t>Após essa data: apenas inflação do ano da eleição</a:t>
            </a:r>
          </a:p>
          <a:p>
            <a:pPr lvl="1"/>
            <a:r>
              <a:rPr lang="pt-BR" sz="2800" dirty="0"/>
              <a:t>04.07.22 – data limite para sanção da lei concessiva de qualquer tipo de reajuste (180 dias antes de 01/01/23)</a:t>
            </a:r>
          </a:p>
          <a:p>
            <a:pPr lvl="2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422360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9853AE-F76E-4870-88AD-951E088FF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0312A03-61B6-433F-A192-4AEB165426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560F937-FB79-4B48-98AD-51B6438710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158" t="14251" r="42632" b="12730"/>
          <a:stretch/>
        </p:blipFill>
        <p:spPr>
          <a:xfrm>
            <a:off x="272716" y="184485"/>
            <a:ext cx="4748463" cy="667351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1235360-F382-4F5D-AE6D-7D43D8A232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053" t="19868" r="31579" b="9911"/>
          <a:stretch/>
        </p:blipFill>
        <p:spPr>
          <a:xfrm>
            <a:off x="5406188" y="922423"/>
            <a:ext cx="5618136" cy="593557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3B468372-EDAA-4204-A477-1CF45001A78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369" t="15188" r="32763" b="79897"/>
          <a:stretch/>
        </p:blipFill>
        <p:spPr>
          <a:xfrm>
            <a:off x="5553966" y="620280"/>
            <a:ext cx="5470358" cy="33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8398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1BEB45-A9D7-46FE-B04E-BEC29EF3E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AFFDA6-E7DB-49D8-A785-D57F61AB9E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Para efeitos em 2023</a:t>
            </a:r>
          </a:p>
          <a:p>
            <a:pPr lvl="1"/>
            <a:r>
              <a:rPr lang="pt-BR" dirty="0"/>
              <a:t>Até 13.08.22 – definição de valores a serem incluídos no PLOA 2023</a:t>
            </a:r>
          </a:p>
          <a:p>
            <a:pPr lvl="1"/>
            <a:r>
              <a:rPr lang="pt-BR" dirty="0"/>
              <a:t>31.08.2022 </a:t>
            </a:r>
          </a:p>
          <a:p>
            <a:pPr lvl="2"/>
            <a:r>
              <a:rPr lang="pt-BR" sz="1800" dirty="0"/>
              <a:t>Encaminhamento de PL ao Congresso</a:t>
            </a:r>
          </a:p>
          <a:p>
            <a:pPr lvl="2"/>
            <a:r>
              <a:rPr lang="pt-BR" sz="1800" dirty="0"/>
              <a:t>Encaminhamento do PLOA ao Congresso (Executivo) – inclusão no ANEXO V</a:t>
            </a:r>
          </a:p>
          <a:p>
            <a:pPr lvl="1"/>
            <a:r>
              <a:rPr lang="pt-BR" dirty="0"/>
              <a:t>22.12.2022</a:t>
            </a:r>
          </a:p>
          <a:p>
            <a:pPr lvl="2"/>
            <a:r>
              <a:rPr lang="pt-BR" sz="1800" dirty="0"/>
              <a:t>Aprovação do PL para ter efeitos a partir de janeiro de 2023</a:t>
            </a:r>
          </a:p>
          <a:p>
            <a:pPr lvl="2"/>
            <a:r>
              <a:rPr lang="pt-BR" sz="1800" dirty="0"/>
              <a:t>Caso não aprovado, somente terá efeitos a partir da data da publicação da Lei.</a:t>
            </a:r>
          </a:p>
          <a:p>
            <a:pPr lvl="1"/>
            <a:r>
              <a:rPr lang="pt-BR" sz="2200" dirty="0"/>
              <a:t>Porém, LRF veda a edição ou sanção em 2022 de lei que produza efeitos no mandato subsequente (a partir de 2023).</a:t>
            </a:r>
          </a:p>
          <a:p>
            <a:pPr lvl="1"/>
            <a:r>
              <a:rPr lang="pt-BR" sz="2200" b="1" dirty="0"/>
              <a:t>Assim, a eventual lei concessiva de reajustes em 2023 não poderá ser sancionada em 2022...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052352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0DAE54-CDB0-46F0-8588-8628C9D0F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0C199E5-709D-403A-9FF0-AA90E996BA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074" name="Picture 2" descr="Blog da Lucia Winther (Dianética e Cientologia)">
            <a:extLst>
              <a:ext uri="{FF2B5EF4-FFF2-40B4-BE49-F238E27FC236}">
                <a16:creationId xmlns:a16="http://schemas.microsoft.com/office/drawing/2014/main" id="{C664DF94-9394-42EC-A71D-1F0E49A22D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669" y="1101237"/>
            <a:ext cx="9454662" cy="5075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27583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endParaRPr lang="pt-BR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1146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pt-BR" altLang="pt-BR" sz="4300" b="1" dirty="0"/>
              <a:t>Obrigado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pt-BR" altLang="pt-BR" sz="4300" dirty="0"/>
          </a:p>
          <a:p>
            <a:pPr eaLnBrk="1" hangingPunct="1">
              <a:buFont typeface="Wingdings" panose="05000000000000000000" pitchFamily="2" charset="2"/>
              <a:buNone/>
            </a:pPr>
            <a:endParaRPr lang="pt-BR" altLang="pt-BR" dirty="0"/>
          </a:p>
          <a:p>
            <a:pPr eaLnBrk="1" hangingPunct="1">
              <a:buFont typeface="Wingdings" panose="05000000000000000000" pitchFamily="2" charset="2"/>
              <a:buNone/>
            </a:pPr>
            <a:endParaRPr lang="pt-BR" altLang="pt-BR" dirty="0"/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pt-BR" altLang="pt-BR" dirty="0">
                <a:hlinkClick r:id="rId3"/>
              </a:rPr>
              <a:t>luizsan@senado.leg.br</a:t>
            </a:r>
            <a:endParaRPr lang="pt-BR" altLang="pt-BR" dirty="0"/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pt-BR" altLang="pt-BR" dirty="0"/>
              <a:t>Luiz.alb.santos@gmail.com</a:t>
            </a:r>
          </a:p>
        </p:txBody>
      </p:sp>
      <p:sp>
        <p:nvSpPr>
          <p:cNvPr id="114692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xfrm>
            <a:off x="10134600" y="6416676"/>
            <a:ext cx="457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58B2CCB-DFC0-489A-B018-323A698F8295}" type="slidenum">
              <a:rPr lang="pt-BR" altLang="pt-BR" sz="1200">
                <a:solidFill>
                  <a:schemeClr val="tx2"/>
                </a:solidFill>
              </a:rPr>
              <a:pPr/>
              <a:t>26</a:t>
            </a:fld>
            <a:endParaRPr lang="pt-BR" altLang="pt-BR" sz="120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4ECD54-7BD0-4982-A642-0343E20FC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690113" cy="1325563"/>
          </a:xfrm>
        </p:spPr>
        <p:txBody>
          <a:bodyPr/>
          <a:lstStyle/>
          <a:p>
            <a:r>
              <a:rPr lang="pt-BR" b="1" dirty="0">
                <a:latin typeface="+mn-lt"/>
              </a:rPr>
              <a:t>Perdas acumuladas x </a:t>
            </a:r>
            <a:br>
              <a:rPr lang="pt-BR" b="1" dirty="0">
                <a:latin typeface="+mn-lt"/>
              </a:rPr>
            </a:br>
            <a:r>
              <a:rPr lang="pt-BR" b="1" dirty="0">
                <a:latin typeface="+mn-lt"/>
              </a:rPr>
              <a:t>Reposição em 2022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AC85768-0458-43C9-A4A6-459FB69A80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7039708" cy="4351338"/>
          </a:xfrm>
        </p:spPr>
        <p:txBody>
          <a:bodyPr>
            <a:normAutofit fontScale="85000" lnSpcReduction="20000"/>
          </a:bodyPr>
          <a:lstStyle/>
          <a:p>
            <a:r>
              <a:rPr lang="pt-BR" dirty="0"/>
              <a:t>Pelo INPC – índice de correção dos proventos (INSS e RPPS)</a:t>
            </a:r>
          </a:p>
          <a:p>
            <a:pPr lvl="1"/>
            <a:r>
              <a:rPr lang="pt-BR" dirty="0"/>
              <a:t>Jan 2019 a dez 2020: 10,17%</a:t>
            </a:r>
          </a:p>
          <a:p>
            <a:pPr lvl="1"/>
            <a:r>
              <a:rPr lang="pt-BR" dirty="0"/>
              <a:t>Jan a dez 2021: 10,16%</a:t>
            </a:r>
          </a:p>
          <a:p>
            <a:pPr lvl="1"/>
            <a:r>
              <a:rPr lang="pt-BR" dirty="0"/>
              <a:t>Total da perda desde </a:t>
            </a:r>
            <a:r>
              <a:rPr lang="pt-BR" dirty="0" err="1"/>
              <a:t>jan</a:t>
            </a:r>
            <a:r>
              <a:rPr lang="pt-BR" dirty="0"/>
              <a:t> 2019 até dez 2021: 21,37%</a:t>
            </a:r>
          </a:p>
          <a:p>
            <a:r>
              <a:rPr lang="pt-BR" dirty="0"/>
              <a:t>Pelo IPCA – índice oficial da inflação</a:t>
            </a:r>
          </a:p>
          <a:p>
            <a:pPr lvl="1"/>
            <a:r>
              <a:rPr lang="pt-BR" dirty="0"/>
              <a:t>Jan 2019 a dez 2020: 9,02%</a:t>
            </a:r>
          </a:p>
          <a:p>
            <a:pPr lvl="1"/>
            <a:r>
              <a:rPr lang="pt-BR" dirty="0"/>
              <a:t>Jan a dez 2021: 10,06%</a:t>
            </a:r>
          </a:p>
          <a:p>
            <a:pPr lvl="1"/>
            <a:r>
              <a:rPr lang="pt-BR" dirty="0"/>
              <a:t>Total da perda desde </a:t>
            </a:r>
            <a:r>
              <a:rPr lang="pt-BR" dirty="0" err="1"/>
              <a:t>jan</a:t>
            </a:r>
            <a:r>
              <a:rPr lang="pt-BR" dirty="0"/>
              <a:t> 2019 até dez 2021: </a:t>
            </a:r>
            <a:r>
              <a:rPr lang="pt-BR" b="1" dirty="0"/>
              <a:t>19,99%</a:t>
            </a:r>
            <a:r>
              <a:rPr lang="pt-BR" dirty="0"/>
              <a:t> </a:t>
            </a:r>
          </a:p>
          <a:p>
            <a:pPr lvl="2"/>
            <a:r>
              <a:rPr lang="pt-BR" sz="2800" dirty="0">
                <a:solidFill>
                  <a:srgbClr val="FF0000"/>
                </a:solidFill>
              </a:rPr>
              <a:t>Índice necessário apenas para recuperar o poder aquisitivo de </a:t>
            </a:r>
            <a:r>
              <a:rPr lang="pt-BR" sz="2800" dirty="0" err="1">
                <a:solidFill>
                  <a:srgbClr val="FF0000"/>
                </a:solidFill>
              </a:rPr>
              <a:t>jan</a:t>
            </a:r>
            <a:r>
              <a:rPr lang="pt-BR" sz="2800" dirty="0">
                <a:solidFill>
                  <a:srgbClr val="FF0000"/>
                </a:solidFill>
              </a:rPr>
              <a:t> 2019 = 19,99%</a:t>
            </a:r>
          </a:p>
          <a:p>
            <a:pPr lvl="2"/>
            <a:r>
              <a:rPr lang="pt-BR" sz="2800" dirty="0">
                <a:solidFill>
                  <a:srgbClr val="FF0000"/>
                </a:solidFill>
              </a:rPr>
              <a:t>Índice necessário apenas para recuperar o poder aquisitivo de </a:t>
            </a:r>
            <a:r>
              <a:rPr lang="pt-BR" sz="2800" dirty="0" err="1">
                <a:solidFill>
                  <a:srgbClr val="FF0000"/>
                </a:solidFill>
              </a:rPr>
              <a:t>jan</a:t>
            </a:r>
            <a:r>
              <a:rPr lang="pt-BR" sz="2800" dirty="0">
                <a:solidFill>
                  <a:srgbClr val="FF0000"/>
                </a:solidFill>
              </a:rPr>
              <a:t> 2017 = 28,15%</a:t>
            </a:r>
          </a:p>
          <a:p>
            <a:r>
              <a:rPr lang="pt-BR" dirty="0"/>
              <a:t>Meta de inflação 2022: 3,5% a 5%</a:t>
            </a: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5" name="Imagem 4" descr="Gráfico, Gráfico de linhas&#10;&#10;Descrição gerada automaticamente">
            <a:extLst>
              <a:ext uri="{FF2B5EF4-FFF2-40B4-BE49-F238E27FC236}">
                <a16:creationId xmlns:a16="http://schemas.microsoft.com/office/drawing/2014/main" id="{949DEF68-4088-437C-81DF-DC25EC502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2810" y="3264170"/>
            <a:ext cx="4369190" cy="2912793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C307D097-3CCD-4847-9F05-AE9833C88F6A}"/>
              </a:ext>
            </a:extLst>
          </p:cNvPr>
          <p:cNvSpPr txBox="1"/>
          <p:nvPr/>
        </p:nvSpPr>
        <p:spPr>
          <a:xfrm>
            <a:off x="8072231" y="2390569"/>
            <a:ext cx="387034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0" i="0" dirty="0">
                <a:solidFill>
                  <a:srgbClr val="025C75"/>
                </a:solidFill>
                <a:effectLst/>
                <a:latin typeface="Ubuntu"/>
              </a:rPr>
              <a:t>Preços - IPCA e meta para a inflação</a:t>
            </a:r>
          </a:p>
          <a:p>
            <a:pPr algn="ctr"/>
            <a:r>
              <a:rPr lang="pt-BR" sz="1200" b="0" i="0" dirty="0">
                <a:solidFill>
                  <a:srgbClr val="666666"/>
                </a:solidFill>
                <a:effectLst/>
                <a:latin typeface="Lucida Grande"/>
              </a:rPr>
              <a:t>var. % em 12 meses, ocorrido, expectativas de mercado (Focus), meta para a inflação; dados mensais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DCCB5A9-37A1-46F3-826D-C57AC5FDE9FD}"/>
              </a:ext>
            </a:extLst>
          </p:cNvPr>
          <p:cNvSpPr txBox="1"/>
          <p:nvPr/>
        </p:nvSpPr>
        <p:spPr>
          <a:xfrm>
            <a:off x="9466135" y="6364218"/>
            <a:ext cx="10825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200" dirty="0"/>
              <a:t>Fonte: BACEN.</a:t>
            </a:r>
          </a:p>
        </p:txBody>
      </p:sp>
    </p:spTree>
    <p:extLst>
      <p:ext uri="{BB962C8B-B14F-4D97-AF65-F5344CB8AC3E}">
        <p14:creationId xmlns:p14="http://schemas.microsoft.com/office/powerpoint/2010/main" val="768779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B15C96-C80D-45F6-8145-8CBDB859D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7072"/>
            <a:ext cx="10515600" cy="867930"/>
          </a:xfrm>
        </p:spPr>
        <p:txBody>
          <a:bodyPr>
            <a:normAutofit/>
          </a:bodyPr>
          <a:lstStyle/>
          <a:p>
            <a:r>
              <a:rPr lang="pt-BR" b="1" dirty="0">
                <a:latin typeface="+mn-lt"/>
              </a:rPr>
              <a:t>Limitações Fiscais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08DD82F-0298-4B7D-B340-2A2CF6E230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7855"/>
            <a:ext cx="10515600" cy="4849090"/>
          </a:xfrm>
        </p:spPr>
        <p:txBody>
          <a:bodyPr>
            <a:normAutofit fontScale="77500" lnSpcReduction="20000"/>
          </a:bodyPr>
          <a:lstStyle/>
          <a:p>
            <a:r>
              <a:rPr lang="pt-BR" dirty="0"/>
              <a:t>EC 95 – Novo Regime Fiscal</a:t>
            </a:r>
          </a:p>
          <a:p>
            <a:pPr lvl="1"/>
            <a:r>
              <a:rPr lang="pt-BR" dirty="0"/>
              <a:t>Art. 107 do ADCT – Limite de despesas por órgão, corrigido anualmente pela variação do IPCA</a:t>
            </a:r>
          </a:p>
          <a:p>
            <a:r>
              <a:rPr lang="pt-BR" dirty="0"/>
              <a:t>EC 109 – Limite de despesas obrigatórias por poder e órgão (95% da despesa primária)</a:t>
            </a:r>
          </a:p>
          <a:p>
            <a:r>
              <a:rPr lang="pt-BR" dirty="0"/>
              <a:t>LCP 173/2020 – congelamento salarial até dez 2021</a:t>
            </a:r>
          </a:p>
          <a:p>
            <a:r>
              <a:rPr lang="pt-BR" dirty="0"/>
              <a:t>EC 113 e 114 </a:t>
            </a:r>
          </a:p>
          <a:p>
            <a:pPr lvl="1"/>
            <a:r>
              <a:rPr lang="pt-BR" dirty="0"/>
              <a:t>novas regras para pagamento de precatórios; </a:t>
            </a:r>
          </a:p>
          <a:p>
            <a:pPr lvl="1"/>
            <a:r>
              <a:rPr lang="pt-BR" dirty="0"/>
              <a:t>correção do teto de despesas pela inflação cheia a partir de 2021</a:t>
            </a:r>
          </a:p>
          <a:p>
            <a:r>
              <a:rPr lang="pt-BR" dirty="0"/>
              <a:t>LRF</a:t>
            </a:r>
          </a:p>
          <a:p>
            <a:pPr lvl="1"/>
            <a:r>
              <a:rPr lang="pt-BR" dirty="0"/>
              <a:t>Limite de despesas em relação à receita corrente líquida: União – 50% - PJ 6%</a:t>
            </a:r>
          </a:p>
          <a:p>
            <a:pPr lvl="1"/>
            <a:r>
              <a:rPr lang="pt-BR" dirty="0"/>
              <a:t>Alterada pela LCP 173 </a:t>
            </a:r>
          </a:p>
          <a:p>
            <a:pPr lvl="2">
              <a:buFontTx/>
              <a:buChar char="-"/>
            </a:pPr>
            <a:r>
              <a:rPr lang="pt-BR" dirty="0"/>
              <a:t>Lei concedendo reajuste não pode ser sancionada pelo Executivo nos últimos 180 dias do mandato</a:t>
            </a:r>
          </a:p>
          <a:p>
            <a:pPr lvl="2">
              <a:buFontTx/>
              <a:buChar char="-"/>
            </a:pPr>
            <a:r>
              <a:rPr lang="pt-BR" dirty="0"/>
              <a:t>Reajustes não podem ultrapassar o mandato do Executivo</a:t>
            </a:r>
          </a:p>
          <a:p>
            <a:r>
              <a:rPr lang="pt-BR" dirty="0"/>
              <a:t>LDO</a:t>
            </a:r>
          </a:p>
          <a:p>
            <a:pPr lvl="1"/>
            <a:r>
              <a:rPr lang="pt-BR" dirty="0"/>
              <a:t>Reajustes não podem ter retroatividade</a:t>
            </a:r>
          </a:p>
          <a:p>
            <a:pPr lvl="1"/>
            <a:r>
              <a:rPr lang="pt-BR" dirty="0"/>
              <a:t>Veda o reajuste no exercício de 2022, de auxílio-alimentação ou refeição, auxílio-moradia e assistência pré-escolar.</a:t>
            </a:r>
          </a:p>
        </p:txBody>
      </p:sp>
    </p:spTree>
    <p:extLst>
      <p:ext uri="{BB962C8B-B14F-4D97-AF65-F5344CB8AC3E}">
        <p14:creationId xmlns:p14="http://schemas.microsoft.com/office/powerpoint/2010/main" val="1453653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B37283-305A-4DD1-A0C8-64254309D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4802"/>
          </a:xfrm>
        </p:spPr>
        <p:txBody>
          <a:bodyPr/>
          <a:lstStyle/>
          <a:p>
            <a:r>
              <a:rPr lang="pt-BR" b="1" dirty="0">
                <a:latin typeface="+mn-lt"/>
              </a:rPr>
              <a:t>Perspectivas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C33EE76-BAD4-4E74-97D7-782882FD15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3015"/>
            <a:ext cx="10515600" cy="5268036"/>
          </a:xfrm>
        </p:spPr>
        <p:txBody>
          <a:bodyPr>
            <a:normAutofit fontScale="85000" lnSpcReduction="10000"/>
          </a:bodyPr>
          <a:lstStyle/>
          <a:p>
            <a:pPr indent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2400" dirty="0">
                <a:solidFill>
                  <a:srgbClr val="000000"/>
                </a:solidFill>
                <a:latin typeface="Bierstadt" panose="020B05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Teto de despesas da EC 95</a:t>
            </a:r>
          </a:p>
          <a:p>
            <a:pPr marL="514350" indent="-2857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1800" dirty="0">
                <a:solidFill>
                  <a:srgbClr val="000000"/>
                </a:solidFill>
                <a:effectLst/>
                <a:latin typeface="Bierstadt" panose="020B05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O teto de gatos da EC 95, segundo o </a:t>
            </a:r>
            <a:r>
              <a:rPr lang="pt-BR" sz="1800" dirty="0">
                <a:solidFill>
                  <a:srgbClr val="000000"/>
                </a:solidFill>
                <a:effectLst/>
                <a:latin typeface="Bierstadt" panose="020B00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Parecer da LOA 2022 aprovado pelo Congresso Nacional, já considerados os efeitos da EC 113, contudo, estipulou um limite máximo para a despesa primária, em 2022, </a:t>
            </a:r>
            <a:r>
              <a:rPr lang="pt-BR" sz="1800" b="1" dirty="0">
                <a:solidFill>
                  <a:srgbClr val="000000"/>
                </a:solidFill>
                <a:effectLst/>
                <a:latin typeface="Bierstadt" panose="020B00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de R$ 1.679,58 bilhões.</a:t>
            </a:r>
          </a:p>
          <a:p>
            <a:pPr marL="514350" indent="-2857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1800" dirty="0">
                <a:solidFill>
                  <a:srgbClr val="000000"/>
                </a:solidFill>
                <a:latin typeface="Bierstadt" panose="020B00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pt-BR" sz="1800" dirty="0">
                <a:solidFill>
                  <a:srgbClr val="000000"/>
                </a:solidFill>
                <a:effectLst/>
                <a:latin typeface="Bierstadt" panose="020B00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egundo a IFI/SF  o teto de gastos calculado para 2022 deveria subir de R$ 1.610 bilhões (regra anterior à PEC dos Precatórios) para </a:t>
            </a:r>
            <a:r>
              <a:rPr lang="pt-BR" sz="1800" b="1" dirty="0">
                <a:solidFill>
                  <a:srgbClr val="000000"/>
                </a:solidFill>
                <a:effectLst/>
                <a:latin typeface="Bierstadt" panose="020B00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R$ 1.676, 4 bilhões</a:t>
            </a:r>
            <a:r>
              <a:rPr lang="pt-BR" sz="1800" dirty="0">
                <a:solidFill>
                  <a:srgbClr val="000000"/>
                </a:solidFill>
                <a:effectLst/>
                <a:latin typeface="Bierstadt" panose="020B00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, considerando-se o IPCA de 10,06% para 2021. </a:t>
            </a:r>
          </a:p>
          <a:p>
            <a:pPr marL="514350" indent="-2857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1800" dirty="0">
                <a:solidFill>
                  <a:srgbClr val="000000"/>
                </a:solidFill>
                <a:effectLst/>
                <a:latin typeface="Bierstadt" panose="020B00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As EC 113 e 114 geraram acréscimo de cerca de </a:t>
            </a:r>
            <a:r>
              <a:rPr lang="pt-BR" sz="1800" b="1" dirty="0">
                <a:solidFill>
                  <a:srgbClr val="000000"/>
                </a:solidFill>
                <a:effectLst/>
                <a:latin typeface="Bierstadt" panose="020B00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R$ 113 bilhões </a:t>
            </a:r>
            <a:r>
              <a:rPr lang="pt-BR" sz="1800" dirty="0">
                <a:solidFill>
                  <a:srgbClr val="000000"/>
                </a:solidFill>
                <a:effectLst/>
                <a:latin typeface="Bierstadt" panose="020B00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em espaço fiscal adicional em 2022. </a:t>
            </a:r>
          </a:p>
          <a:p>
            <a:pPr marL="514350" indent="-2857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1800" dirty="0">
                <a:solidFill>
                  <a:srgbClr val="000000"/>
                </a:solidFill>
                <a:effectLst/>
                <a:latin typeface="Bierstadt" panose="020B00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Desse total, a alteração da regra de indexação do teto acrescentou R$ 68 bilhões), e a limitação da despesa com precatórios e sentenças judiciais acrescentou R$ 45 bilhões.</a:t>
            </a:r>
          </a:p>
          <a:p>
            <a:pPr marL="514350" indent="-2857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1800" dirty="0">
                <a:solidFill>
                  <a:srgbClr val="000000"/>
                </a:solidFill>
                <a:effectLst/>
                <a:latin typeface="Bierstadt" panose="020B00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Em 2022, segundo a EC 114, de 2021, o aumento do limite de despesas decorrente da aplicação do disposto no inciso II do § 1º do art. 107 do Ato das Disposições Constitucionais Transitórias deverá ser destinado </a:t>
            </a:r>
            <a:r>
              <a:rPr lang="pt-BR" sz="1800" b="1" dirty="0">
                <a:solidFill>
                  <a:srgbClr val="000000"/>
                </a:solidFill>
                <a:effectLst/>
                <a:latin typeface="Bierstadt" panose="020B00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somente ao atendimento das despesas de ampliação de programas sociais de combate à pobreza e à extrema pobreza, nos termos do parágrafo único do art. 6º e do inciso VI do caput do art. 203 da Constituição Federal, à saúde, à previdência e à assistência social.</a:t>
            </a:r>
          </a:p>
          <a:p>
            <a:pPr marL="514350" indent="-2857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1800" dirty="0">
                <a:solidFill>
                  <a:srgbClr val="000000"/>
                </a:solidFill>
                <a:latin typeface="Bierstadt" panose="020B0004020202020204" pitchFamily="34" charset="0"/>
                <a:cs typeface="Arial" panose="020B0604020202020204" pitchFamily="34" charset="0"/>
              </a:rPr>
              <a:t>Segundo  a IFI/SF, em face desses elementos e da redução do déficit publico, o risco de rompimento do teto foi “adiado” para 2026 e 2027. </a:t>
            </a:r>
          </a:p>
          <a:p>
            <a:pPr marL="514350" indent="-2857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1800" dirty="0">
                <a:solidFill>
                  <a:srgbClr val="000000"/>
                </a:solidFill>
                <a:latin typeface="Bierstadt" panose="020B0004020202020204" pitchFamily="34" charset="0"/>
                <a:cs typeface="Arial" panose="020B0604020202020204" pitchFamily="34" charset="0"/>
              </a:rPr>
              <a:t>Fonte: IFI/SF. Relatório de Acompanhamento Fiscal – </a:t>
            </a:r>
            <a:r>
              <a:rPr lang="pt-BR" sz="1800" dirty="0" err="1">
                <a:solidFill>
                  <a:srgbClr val="000000"/>
                </a:solidFill>
                <a:latin typeface="Bierstadt" panose="020B0004020202020204" pitchFamily="34" charset="0"/>
                <a:cs typeface="Arial" panose="020B0604020202020204" pitchFamily="34" charset="0"/>
              </a:rPr>
              <a:t>jan</a:t>
            </a:r>
            <a:r>
              <a:rPr lang="pt-BR" sz="1800" dirty="0">
                <a:solidFill>
                  <a:srgbClr val="000000"/>
                </a:solidFill>
                <a:latin typeface="Bierstadt" panose="020B0004020202020204" pitchFamily="34" charset="0"/>
                <a:cs typeface="Arial" panose="020B0604020202020204" pitchFamily="34" charset="0"/>
              </a:rPr>
              <a:t> 2022. </a:t>
            </a:r>
          </a:p>
        </p:txBody>
      </p:sp>
    </p:spTree>
    <p:extLst>
      <p:ext uri="{BB962C8B-B14F-4D97-AF65-F5344CB8AC3E}">
        <p14:creationId xmlns:p14="http://schemas.microsoft.com/office/powerpoint/2010/main" val="1458892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B37283-305A-4DD1-A0C8-64254309D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latin typeface="+mn-lt"/>
              </a:rPr>
              <a:t>Perspectivas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C33EE76-BAD4-4E74-97D7-782882FD15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3015"/>
            <a:ext cx="10515600" cy="5268036"/>
          </a:xfrm>
        </p:spPr>
        <p:txBody>
          <a:bodyPr>
            <a:normAutofit lnSpcReduction="10000"/>
          </a:bodyPr>
          <a:lstStyle/>
          <a:p>
            <a:pPr indent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2000" dirty="0">
                <a:solidFill>
                  <a:srgbClr val="000000"/>
                </a:solidFill>
                <a:effectLst/>
                <a:latin typeface="Bierstadt" panose="020B05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Subteto da EC 109/21 (PEC EMERGENCIAL):</a:t>
            </a:r>
          </a:p>
          <a:p>
            <a:pPr marL="57150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000" dirty="0">
                <a:solidFill>
                  <a:srgbClr val="000000"/>
                </a:solidFill>
                <a:effectLst/>
                <a:latin typeface="Bierstadt" panose="020B05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Novas regras para controle de despesas: limite para despesas obrigatórias de 95% das despesas primárias</a:t>
            </a:r>
            <a:r>
              <a:rPr lang="pt-BR" sz="2000" dirty="0">
                <a:solidFill>
                  <a:srgbClr val="000000"/>
                </a:solidFill>
                <a:effectLst/>
                <a:latin typeface="Bierstadt" panose="020B05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congelamento da despesa obrigatória (revisão geral, reajustes e concursos)</a:t>
            </a:r>
            <a:r>
              <a:rPr lang="pt-BR" sz="2000" dirty="0">
                <a:solidFill>
                  <a:srgbClr val="000000"/>
                </a:solidFill>
                <a:effectLst/>
                <a:latin typeface="Bierstadt" panose="020B05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7150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000" dirty="0">
                <a:solidFill>
                  <a:srgbClr val="000000"/>
                </a:solidFill>
                <a:effectLst/>
                <a:latin typeface="Bierstadt" panose="020B05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Em 2022, segundo estimativas apresentadas pelo Ministério da Economia quando do encaminhamento ao Congresso Nacional do Projeto de Lei de Diretrizes Orçamentárias para o ano de 2022,  a relação entre despesas obrigatórias e despesas primárias totais atingirá 94%, reduzindo a 1 p.p. a “folga” financeira. </a:t>
            </a:r>
          </a:p>
          <a:p>
            <a:pPr marL="57150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000" dirty="0">
                <a:solidFill>
                  <a:srgbClr val="000000"/>
                </a:solidFill>
                <a:effectLst/>
                <a:latin typeface="Bierstadt" panose="020B05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Segundo dados da IFI/Senado Federal, reestimados em dezembro de 2021, essa relação deveria alcançar cerca de </a:t>
            </a:r>
            <a:r>
              <a:rPr lang="pt-BR" sz="2000" b="1" dirty="0">
                <a:solidFill>
                  <a:srgbClr val="000000"/>
                </a:solidFill>
                <a:effectLst/>
                <a:latin typeface="Bierstadt" panose="020B05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91,46%</a:t>
            </a:r>
            <a:r>
              <a:rPr lang="pt-BR" sz="2000" dirty="0">
                <a:solidFill>
                  <a:srgbClr val="000000"/>
                </a:solidFill>
                <a:effectLst/>
                <a:latin typeface="Bierstadt" panose="020B05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, ou seja, haveria “folga” de </a:t>
            </a:r>
            <a:r>
              <a:rPr lang="pt-BR" sz="2000" b="1" dirty="0">
                <a:solidFill>
                  <a:srgbClr val="000000"/>
                </a:solidFill>
                <a:effectLst/>
                <a:latin typeface="Bierstadt" panose="020B05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3,5 pontos percentuais </a:t>
            </a:r>
            <a:r>
              <a:rPr lang="pt-BR" sz="2000" dirty="0">
                <a:solidFill>
                  <a:srgbClr val="000000"/>
                </a:solidFill>
                <a:effectLst/>
                <a:latin typeface="Bierstadt" panose="020B05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para a elevação de despesas totais no âmbito da União. </a:t>
            </a:r>
          </a:p>
          <a:p>
            <a:pPr indent="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1400" dirty="0">
                <a:effectLst/>
                <a:latin typeface="Bierstadt" panose="020B05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MINISTÉRIO DA ECONOMIA/ SECRETARIA ESPECIAL DE FAZENDA/SECRETARIA DE ORÇAMENTO FEDERAL. Apresentação PLDO 2022. 15 de abril de 2022.</a:t>
            </a:r>
          </a:p>
          <a:p>
            <a:pPr algn="just"/>
            <a:r>
              <a:rPr lang="pt-BR" sz="1400" dirty="0">
                <a:effectLst/>
                <a:latin typeface="Bierstadt" panose="020B00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IFI. Relatório de Acompanhamento Fiscal n° 59 – Dez. de 2021, p. 32. Disponível em https://www2.senado.leg.br/bdsf/bitstream/handle/id/594517/RAF59_DEZ2021.pdf</a:t>
            </a:r>
          </a:p>
          <a:p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212219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02E7CF-8D2D-4147-8BBB-BE453B43A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1873"/>
            <a:ext cx="10515600" cy="695049"/>
          </a:xfrm>
        </p:spPr>
        <p:txBody>
          <a:bodyPr/>
          <a:lstStyle/>
          <a:p>
            <a:r>
              <a:rPr lang="pt-BR" b="1" dirty="0">
                <a:latin typeface="Bierstadt" panose="020B0004020202020204" pitchFamily="34" charset="0"/>
              </a:rPr>
              <a:t>LRF e reajustes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010F15D-0642-4369-9223-110A3D2F1F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4974"/>
            <a:ext cx="10515600" cy="48119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1400" dirty="0"/>
              <a:t>“Art. 21. É nulo de pleno direito:</a:t>
            </a:r>
          </a:p>
          <a:p>
            <a:pPr marL="0" indent="0">
              <a:buNone/>
            </a:pPr>
            <a:r>
              <a:rPr lang="pt-BR" sz="1400" dirty="0"/>
              <a:t>I - o ato que provoque aumento da despesa com pessoal e não atenda:</a:t>
            </a:r>
          </a:p>
          <a:p>
            <a:pPr marL="0" indent="0">
              <a:buNone/>
            </a:pPr>
            <a:r>
              <a:rPr lang="pt-BR" sz="1400" dirty="0"/>
              <a:t>a) às exigências dos arts. 16 e 17 desta Lei Complementar e o disposto no inciso XIII do caput do art. 37 e no § 1º do art. 169 da Constituição Federal;</a:t>
            </a:r>
          </a:p>
          <a:p>
            <a:pPr marL="0" indent="0">
              <a:buNone/>
            </a:pPr>
            <a:r>
              <a:rPr lang="pt-BR" sz="1400" dirty="0"/>
              <a:t>b) ao limite legal de comprometimento aplicado às despesas com pessoal inativo;</a:t>
            </a:r>
          </a:p>
          <a:p>
            <a:pPr marL="0" indent="0">
              <a:buNone/>
            </a:pPr>
            <a:r>
              <a:rPr lang="pt-BR" sz="1400" b="1" dirty="0"/>
              <a:t>II - o ato de que resulte aumento da despesa com pessoal nos 180 (cento e oitenta) dias anteriores ao final do mandato do titular de Poder ou órgão referido no art. 20;</a:t>
            </a:r>
          </a:p>
          <a:p>
            <a:pPr marL="0" indent="0">
              <a:buNone/>
            </a:pPr>
            <a:r>
              <a:rPr lang="pt-BR" sz="1400" b="1" dirty="0"/>
              <a:t>III - o ato de que resulte aumento da despesa com pessoal que preveja parcelas a serem implementadas em períodos posteriores ao final do mandato do titular de Poder ou órgão referido no art. 20;</a:t>
            </a:r>
          </a:p>
          <a:p>
            <a:pPr marL="0" indent="0">
              <a:buNone/>
            </a:pPr>
            <a:r>
              <a:rPr lang="pt-BR" sz="1400" dirty="0"/>
              <a:t>IV - a </a:t>
            </a:r>
            <a:r>
              <a:rPr lang="pt-BR" sz="1400" b="1" dirty="0"/>
              <a:t>aprovação, a edição ou a sanção, por Chefe do Poder Executivo, por Presidente e demais membros da Mesa ou órgão decisório equivalente do Poder Legislativo, por Presidente de Tribunal do Poder Judiciário e pelo Chefe do Ministério Público</a:t>
            </a:r>
            <a:r>
              <a:rPr lang="pt-BR" sz="1400" dirty="0"/>
              <a:t>, da União e dos Estados, de norma legal contendo </a:t>
            </a:r>
            <a:r>
              <a:rPr lang="pt-BR" sz="1400" b="1" dirty="0"/>
              <a:t>plano de alteração, reajuste e reestruturação de carreiras do setor público, ou a edição de ato, por esses agentes, para nomeação de aprovados em concurso público, quando:</a:t>
            </a:r>
          </a:p>
          <a:p>
            <a:pPr marL="0" indent="0">
              <a:buNone/>
            </a:pPr>
            <a:r>
              <a:rPr lang="pt-BR" sz="1400" dirty="0"/>
              <a:t>a) </a:t>
            </a:r>
            <a:r>
              <a:rPr lang="pt-BR" sz="1400" b="1" dirty="0"/>
              <a:t>resultar em aumento da despesa com pessoal nos 180 (cento e oitenta) dias anteriores ao final do mandato do titular do Poder Executivo; ou</a:t>
            </a:r>
          </a:p>
          <a:p>
            <a:pPr marL="0" indent="0">
              <a:buNone/>
            </a:pPr>
            <a:r>
              <a:rPr lang="pt-BR" sz="1400" dirty="0"/>
              <a:t>b) </a:t>
            </a:r>
            <a:r>
              <a:rPr lang="pt-BR" sz="1400" b="1" dirty="0"/>
              <a:t>resultar em aumento da despesa com pessoal que preveja parcelas a serem implementadas em períodos posteriores ao final do mandato do titular do Poder Executivo.</a:t>
            </a:r>
          </a:p>
          <a:p>
            <a:pPr marL="0" indent="0">
              <a:buNone/>
            </a:pPr>
            <a:r>
              <a:rPr lang="pt-BR" sz="1400" dirty="0"/>
              <a:t>.........................................”</a:t>
            </a:r>
          </a:p>
          <a:p>
            <a:pPr marL="0" indent="0">
              <a:buNone/>
            </a:pP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1445202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430CE3-19B5-434F-824B-0DC820F20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b="1" dirty="0">
                <a:latin typeface="Bierstadt" panose="020B0004020202020204" pitchFamily="34" charset="0"/>
              </a:rPr>
              <a:t>Limites da LRF – 2º Quadrimestre 2021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2050D2F-55FC-46D5-8440-825051BA92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Até o 2º quadrimestre, houve melhora da situação do Governo Federal em relação aos limites da LRF</a:t>
            </a:r>
          </a:p>
          <a:p>
            <a:r>
              <a:rPr lang="pt-BR" dirty="0"/>
              <a:t>Receita Corrente Líquida (RCL) teve aumento expressivo em 2021 – R$ 1.063 trilhões --&gt;43,3% acima da previsão</a:t>
            </a:r>
          </a:p>
          <a:p>
            <a:r>
              <a:rPr lang="pt-BR" dirty="0"/>
              <a:t>Comportamento da Receita Corrente Líquida favoreceu limites dos 3 Poderes</a:t>
            </a:r>
          </a:p>
          <a:p>
            <a:r>
              <a:rPr lang="pt-BR" dirty="0"/>
              <a:t>Despesa com pessoal x RCL</a:t>
            </a:r>
          </a:p>
          <a:p>
            <a:pPr lvl="1"/>
            <a:r>
              <a:rPr lang="pt-BR" dirty="0"/>
              <a:t>Poder Executivo (</a:t>
            </a:r>
            <a:r>
              <a:rPr lang="pt-BR" dirty="0" err="1"/>
              <a:t>jan</a:t>
            </a:r>
            <a:r>
              <a:rPr lang="pt-BR" dirty="0"/>
              <a:t> a </a:t>
            </a:r>
            <a:r>
              <a:rPr lang="pt-BR" dirty="0" err="1"/>
              <a:t>nov</a:t>
            </a:r>
            <a:r>
              <a:rPr lang="pt-BR" dirty="0"/>
              <a:t> 2021) = 29,97% da RCL (79% do limite)</a:t>
            </a:r>
          </a:p>
          <a:p>
            <a:pPr lvl="1"/>
            <a:r>
              <a:rPr lang="pt-BR" dirty="0"/>
              <a:t>Poder Judiciário Federal (</a:t>
            </a:r>
            <a:r>
              <a:rPr lang="pt-BR" dirty="0" err="1"/>
              <a:t>jan</a:t>
            </a:r>
            <a:r>
              <a:rPr lang="pt-BR" dirty="0"/>
              <a:t> a dez 2021) = 3,11% (51,62% do limite)</a:t>
            </a:r>
          </a:p>
          <a:p>
            <a:pPr lvl="1"/>
            <a:r>
              <a:rPr lang="pt-BR" dirty="0"/>
              <a:t>Folga de 22% para atingir o imite prudencial (95% do limite máximo)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37904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E7AA88-EE6A-4477-9C2E-1AEFC34C3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A52A6B8-A2DF-45C9-BD2C-2EB39B818C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F118C0A-069D-4ED4-9229-595C28160E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632" t="17061" r="20921" b="5302"/>
          <a:stretch/>
        </p:blipFill>
        <p:spPr>
          <a:xfrm>
            <a:off x="838200" y="188663"/>
            <a:ext cx="8438147" cy="6525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35070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4355</TotalTime>
  <Words>3424</Words>
  <Application>Microsoft Office PowerPoint</Application>
  <PresentationFormat>Widescreen</PresentationFormat>
  <Paragraphs>200</Paragraphs>
  <Slides>26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6" baseType="lpstr">
      <vt:lpstr>Arial</vt:lpstr>
      <vt:lpstr>Bierstadt</vt:lpstr>
      <vt:lpstr>Calibri</vt:lpstr>
      <vt:lpstr>Calibri Light</vt:lpstr>
      <vt:lpstr>Calibri-Bold</vt:lpstr>
      <vt:lpstr>Lucida Grande</vt:lpstr>
      <vt:lpstr>Times New Roman</vt:lpstr>
      <vt:lpstr>Ubuntu</vt:lpstr>
      <vt:lpstr>Wingdings</vt:lpstr>
      <vt:lpstr>Tema do Office</vt:lpstr>
      <vt:lpstr>Reajuste da Remuneração  dos Servidores em 2022:  problemas e soluções</vt:lpstr>
      <vt:lpstr>Evolução remuneratória 2017 a 2022</vt:lpstr>
      <vt:lpstr>Perdas acumuladas x  Reposição em 2022</vt:lpstr>
      <vt:lpstr>Limitações Fiscais</vt:lpstr>
      <vt:lpstr>Perspectivas</vt:lpstr>
      <vt:lpstr>Perspectivas</vt:lpstr>
      <vt:lpstr>LRF e reajustes</vt:lpstr>
      <vt:lpstr>Limites da LRF – 2º Quadrimestre 2021</vt:lpstr>
      <vt:lpstr>Apresentação do PowerPoint</vt:lpstr>
      <vt:lpstr>LDO 2022</vt:lpstr>
      <vt:lpstr>Requisitos para inclusão na LOA </vt:lpstr>
      <vt:lpstr>Correio Braziliense, 18.06.21</vt:lpstr>
      <vt:lpstr>Projeções IFI/SF e reajuste </vt:lpstr>
      <vt:lpstr>Apresentação do PowerPoint</vt:lpstr>
      <vt:lpstr>Anexo V da LOA - Cortes na despesa com pessoal</vt:lpstr>
      <vt:lpstr>Anexo V –LOA 2022</vt:lpstr>
      <vt:lpstr>Vetos ao PLOA</vt:lpstr>
      <vt:lpstr>Recursos disponíveis</vt:lpstr>
      <vt:lpstr>Além disso, há R$ 3,8 bilhões sem definição de destinação na reserva de contingência</vt:lpstr>
      <vt:lpstr>Apresentação do PowerPoint</vt:lpstr>
      <vt:lpstr>Alternativas</vt:lpstr>
      <vt:lpstr>Prazos e Tramitação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Reestruturação Remuneratória do Poder Judiciário</dc:title>
  <dc:creator>Luiz Alberto dos Santos</dc:creator>
  <cp:lastModifiedBy>Luiz Alberto dos Santos</cp:lastModifiedBy>
  <cp:revision>143</cp:revision>
  <dcterms:created xsi:type="dcterms:W3CDTF">2021-06-07T19:16:09Z</dcterms:created>
  <dcterms:modified xsi:type="dcterms:W3CDTF">2022-01-27T14:22:23Z</dcterms:modified>
</cp:coreProperties>
</file>